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x="18288000" cy="10287000"/>
  <p:notesSz cx="6858000" cy="9144000"/>
  <p:embeddedFontLst>
    <p:embeddedFont>
      <p:font typeface="ITC Benguiat" charset="1" panose="02030603050306020704"/>
      <p:regular r:id="rId35"/>
    </p:embeddedFont>
    <p:embeddedFont>
      <p:font typeface="Lato 1" charset="1" panose="020F0502020204030203"/>
      <p:regular r:id="rId36"/>
    </p:embeddedFont>
    <p:embeddedFont>
      <p:font typeface="Bantayog" charset="1" panose="00000000000000000000"/>
      <p:regular r:id="rId37"/>
    </p:embeddedFont>
    <p:embeddedFont>
      <p:font typeface="Bantayog Light" charset="1" panose="00000000000000000000"/>
      <p:regular r:id="rId38"/>
    </p:embeddedFont>
    <p:embeddedFont>
      <p:font typeface="Alegreya Bold" charset="1" panose="00000800000000000000"/>
      <p:regular r:id="rId39"/>
    </p:embeddedFont>
    <p:embeddedFont>
      <p:font typeface="Lato 1 Italics" charset="1" panose="020F0502020204030203"/>
      <p:regular r:id="rId40"/>
    </p:embeddedFont>
    <p:embeddedFont>
      <p:font typeface="Lato 1 Bold" charset="1" panose="020F0502020204030203"/>
      <p:regular r:id="rId41"/>
    </p:embeddedFont>
    <p:embeddedFont>
      <p:font typeface="Lato 2 Bold" charset="1" panose="020F0502020204030203"/>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34.jpeg" Type="http://schemas.openxmlformats.org/officeDocument/2006/relationships/image"/><Relationship Id="rId4" Target="../media/image35.jpeg" Type="http://schemas.openxmlformats.org/officeDocument/2006/relationships/image"/><Relationship Id="rId5" Target="../media/image36.png" Type="http://schemas.openxmlformats.org/officeDocument/2006/relationships/image"/><Relationship Id="rId6" Target="../media/image37.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 Id="rId7" Target="../media/image42.png" Type="http://schemas.openxmlformats.org/officeDocument/2006/relationships/image"/><Relationship Id="rId8" Target="../media/image4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44.png" Type="http://schemas.openxmlformats.org/officeDocument/2006/relationships/image"/><Relationship Id="rId4" Target="../media/image45.svg" Type="http://schemas.openxmlformats.org/officeDocument/2006/relationships/image"/><Relationship Id="rId5" Target="../media/image46.png" Type="http://schemas.openxmlformats.org/officeDocument/2006/relationships/image"/><Relationship Id="rId6" Target="../media/image47.svg" Type="http://schemas.openxmlformats.org/officeDocument/2006/relationships/image"/><Relationship Id="rId7" Target="../media/image48.png" Type="http://schemas.openxmlformats.org/officeDocument/2006/relationships/image"/><Relationship Id="rId8" Target="../media/image49.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50.png" Type="http://schemas.openxmlformats.org/officeDocument/2006/relationships/image"/><Relationship Id="rId4" Target="../media/image51.png" Type="http://schemas.openxmlformats.org/officeDocument/2006/relationships/image"/><Relationship Id="rId5" Target="../media/image52.png" Type="http://schemas.openxmlformats.org/officeDocument/2006/relationships/image"/><Relationship Id="rId6" Target="../media/image53.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5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55.png" Type="http://schemas.openxmlformats.org/officeDocument/2006/relationships/image"/><Relationship Id="rId4" Target="../media/image56.png" Type="http://schemas.openxmlformats.org/officeDocument/2006/relationships/image"/><Relationship Id="rId5" Target="../media/image5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5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5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png" Type="http://schemas.openxmlformats.org/officeDocument/2006/relationships/image"/><Relationship Id="rId4" Target="../media/image63.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 Id="rId3" Target="../media/image65.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66.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67.png" Type="http://schemas.openxmlformats.org/officeDocument/2006/relationships/image"/><Relationship Id="rId6" Target="../media/image68.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https://docs.google.com/document/d/1jiWuCUs2C7biFLyFA8mQQmZe37wpK2eihed2GLBtxCI/edit#heading=h.gjdgxs" TargetMode="External" Type="http://schemas.openxmlformats.org/officeDocument/2006/relationships/hyperlink"/><Relationship Id="rId6" Target="https://docs.google.com/document/d/1jiWuCUs2C7biFLyFA8mQQmZe37wpK2eihed2GLBtxCI/edit#heading=h.30j0zll" TargetMode="External" Type="http://schemas.openxmlformats.org/officeDocument/2006/relationships/hyperlink"/></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jpeg" Type="http://schemas.openxmlformats.org/officeDocument/2006/relationships/image"/><Relationship Id="rId4" Target="../media/image14.jpe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3.jpeg" Type="http://schemas.openxmlformats.org/officeDocument/2006/relationships/image"/><Relationship Id="rId4" Target="../media/image2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26.jpeg" Type="http://schemas.openxmlformats.org/officeDocument/2006/relationships/image"/><Relationship Id="rId4" Target="../media/image27.jpeg" Type="http://schemas.openxmlformats.org/officeDocument/2006/relationships/image"/><Relationship Id="rId5" Target="../media/image28.jpeg" Type="http://schemas.openxmlformats.org/officeDocument/2006/relationships/image"/><Relationship Id="rId6" Target="../media/image2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32.jpeg" Type="http://schemas.openxmlformats.org/officeDocument/2006/relationships/image"/><Relationship Id="rId6" Target="../media/image3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712293" y="0"/>
            <a:ext cx="11575707" cy="10287000"/>
          </a:xfrm>
          <a:custGeom>
            <a:avLst/>
            <a:gdLst/>
            <a:ahLst/>
            <a:cxnLst/>
            <a:rect r="r" b="b" t="t" l="l"/>
            <a:pathLst>
              <a:path h="10287000" w="11575707">
                <a:moveTo>
                  <a:pt x="0" y="0"/>
                </a:moveTo>
                <a:lnTo>
                  <a:pt x="11575707" y="0"/>
                </a:lnTo>
                <a:lnTo>
                  <a:pt x="11575707" y="10287000"/>
                </a:lnTo>
                <a:lnTo>
                  <a:pt x="0" y="10287000"/>
                </a:lnTo>
                <a:lnTo>
                  <a:pt x="0" y="0"/>
                </a:lnTo>
                <a:close/>
              </a:path>
            </a:pathLst>
          </a:custGeom>
          <a:blipFill>
            <a:blip r:embed="rId2"/>
            <a:stretch>
              <a:fillRect l="-26790" t="0" r="-6593" b="0"/>
            </a:stretch>
          </a:blipFill>
        </p:spPr>
      </p:sp>
      <p:sp>
        <p:nvSpPr>
          <p:cNvPr name="TextBox 3" id="3"/>
          <p:cNvSpPr txBox="true"/>
          <p:nvPr/>
        </p:nvSpPr>
        <p:spPr>
          <a:xfrm rot="0">
            <a:off x="-304658" y="936604"/>
            <a:ext cx="7016951" cy="3729221"/>
          </a:xfrm>
          <a:prstGeom prst="rect">
            <a:avLst/>
          </a:prstGeom>
        </p:spPr>
        <p:txBody>
          <a:bodyPr anchor="t" rtlCol="false" tIns="0" lIns="0" bIns="0" rIns="0">
            <a:spAutoFit/>
          </a:bodyPr>
          <a:lstStyle/>
          <a:p>
            <a:pPr algn="ctr">
              <a:lnSpc>
                <a:spcPts val="9060"/>
              </a:lnSpc>
            </a:pPr>
            <a:r>
              <a:rPr lang="en-US" sz="10066" spc="-201">
                <a:solidFill>
                  <a:srgbClr val="D0A933"/>
                </a:solidFill>
                <a:latin typeface="ITC Benguiat"/>
              </a:rPr>
              <a:t>GROUP 8</a:t>
            </a:r>
          </a:p>
          <a:p>
            <a:pPr algn="ctr">
              <a:lnSpc>
                <a:spcPts val="9060"/>
              </a:lnSpc>
            </a:pPr>
            <a:r>
              <a:rPr lang="en-US" sz="10066" spc="-201">
                <a:solidFill>
                  <a:srgbClr val="D0A933"/>
                </a:solidFill>
                <a:latin typeface="ITC Benguiat"/>
              </a:rPr>
              <a:t>COURSE:</a:t>
            </a:r>
          </a:p>
          <a:p>
            <a:pPr algn="ctr">
              <a:lnSpc>
                <a:spcPts val="9060"/>
              </a:lnSpc>
            </a:pPr>
            <a:r>
              <a:rPr lang="en-US" sz="10066" spc="-201">
                <a:solidFill>
                  <a:srgbClr val="D0A933"/>
                </a:solidFill>
                <a:latin typeface="ITC Benguiat"/>
              </a:rPr>
              <a:t>EBS405</a:t>
            </a:r>
          </a:p>
        </p:txBody>
      </p:sp>
      <p:sp>
        <p:nvSpPr>
          <p:cNvPr name="TextBox 4" id="4"/>
          <p:cNvSpPr txBox="true"/>
          <p:nvPr/>
        </p:nvSpPr>
        <p:spPr>
          <a:xfrm rot="0">
            <a:off x="1028700" y="5156549"/>
            <a:ext cx="4969451" cy="3714430"/>
          </a:xfrm>
          <a:prstGeom prst="rect">
            <a:avLst/>
          </a:prstGeom>
        </p:spPr>
        <p:txBody>
          <a:bodyPr anchor="t" rtlCol="false" tIns="0" lIns="0" bIns="0" rIns="0">
            <a:spAutoFit/>
          </a:bodyPr>
          <a:lstStyle/>
          <a:p>
            <a:pPr algn="l">
              <a:lnSpc>
                <a:spcPts val="5958"/>
              </a:lnSpc>
            </a:pPr>
            <a:r>
              <a:rPr lang="en-US" sz="3700">
                <a:solidFill>
                  <a:srgbClr val="271003"/>
                </a:solidFill>
                <a:latin typeface="Lato 1"/>
              </a:rPr>
              <a:t>Võ Thiên Vũ</a:t>
            </a:r>
          </a:p>
          <a:p>
            <a:pPr algn="l">
              <a:lnSpc>
                <a:spcPts val="5958"/>
              </a:lnSpc>
            </a:pPr>
            <a:r>
              <a:rPr lang="en-US" sz="3700">
                <a:solidFill>
                  <a:srgbClr val="271003"/>
                </a:solidFill>
                <a:latin typeface="Lato 1"/>
              </a:rPr>
              <a:t>Nguyễn Thanh Duy</a:t>
            </a:r>
          </a:p>
          <a:p>
            <a:pPr algn="l">
              <a:lnSpc>
                <a:spcPts val="5958"/>
              </a:lnSpc>
            </a:pPr>
            <a:r>
              <a:rPr lang="en-US" sz="3700">
                <a:solidFill>
                  <a:srgbClr val="271003"/>
                </a:solidFill>
                <a:latin typeface="Lato 1"/>
              </a:rPr>
              <a:t>Huỳnh Hoàng Trung</a:t>
            </a:r>
          </a:p>
          <a:p>
            <a:pPr algn="l">
              <a:lnSpc>
                <a:spcPts val="5958"/>
              </a:lnSpc>
            </a:pPr>
            <a:r>
              <a:rPr lang="en-US" sz="3700">
                <a:solidFill>
                  <a:srgbClr val="271003"/>
                </a:solidFill>
                <a:latin typeface="Lato 1"/>
              </a:rPr>
              <a:t>Nguyễn Phan Hoài Nam</a:t>
            </a:r>
          </a:p>
          <a:p>
            <a:pPr algn="l">
              <a:lnSpc>
                <a:spcPts val="5958"/>
              </a:lnSpc>
              <a:spcBef>
                <a:spcPct val="0"/>
              </a:spcBef>
            </a:pPr>
            <a:r>
              <a:rPr lang="en-US" sz="3700">
                <a:solidFill>
                  <a:srgbClr val="271003"/>
                </a:solidFill>
                <a:latin typeface="Lato 1"/>
              </a:rPr>
              <a:t>Nguyễn Huỳnh Kha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500783" cy="10287000"/>
            <a:chOff x="0" y="0"/>
            <a:chExt cx="131893" cy="2709333"/>
          </a:xfrm>
        </p:grpSpPr>
        <p:sp>
          <p:nvSpPr>
            <p:cNvPr name="Freeform 3" id="3"/>
            <p:cNvSpPr/>
            <p:nvPr/>
          </p:nvSpPr>
          <p:spPr>
            <a:xfrm flipH="false" flipV="false" rot="0">
              <a:off x="0" y="0"/>
              <a:ext cx="131893" cy="2709333"/>
            </a:xfrm>
            <a:custGeom>
              <a:avLst/>
              <a:gdLst/>
              <a:ahLst/>
              <a:cxnLst/>
              <a:rect r="r" b="b" t="t" l="l"/>
              <a:pathLst>
                <a:path h="2709333" w="131893">
                  <a:moveTo>
                    <a:pt x="0" y="0"/>
                  </a:moveTo>
                  <a:lnTo>
                    <a:pt x="131893" y="0"/>
                  </a:lnTo>
                  <a:lnTo>
                    <a:pt x="131893" y="2709333"/>
                  </a:lnTo>
                  <a:lnTo>
                    <a:pt x="0" y="2709333"/>
                  </a:lnTo>
                  <a:close/>
                </a:path>
              </a:pathLst>
            </a:custGeom>
            <a:solidFill>
              <a:srgbClr val="FF7412"/>
            </a:solidFill>
          </p:spPr>
        </p:sp>
        <p:sp>
          <p:nvSpPr>
            <p:cNvPr name="TextBox 4" id="4"/>
            <p:cNvSpPr txBox="true"/>
            <p:nvPr/>
          </p:nvSpPr>
          <p:spPr>
            <a:xfrm>
              <a:off x="0" y="-57150"/>
              <a:ext cx="131893" cy="2766483"/>
            </a:xfrm>
            <a:prstGeom prst="rect">
              <a:avLst/>
            </a:prstGeom>
          </p:spPr>
          <p:txBody>
            <a:bodyPr anchor="ctr" rtlCol="false" tIns="50800" lIns="50800" bIns="50800" rIns="50800"/>
            <a:lstStyle/>
            <a:p>
              <a:pPr algn="ctr">
                <a:lnSpc>
                  <a:spcPts val="3220"/>
                </a:lnSpc>
              </a:pPr>
            </a:p>
          </p:txBody>
        </p:sp>
      </p:grpSp>
      <p:sp>
        <p:nvSpPr>
          <p:cNvPr name="Freeform 5" id="5"/>
          <p:cNvSpPr/>
          <p:nvPr/>
        </p:nvSpPr>
        <p:spPr>
          <a:xfrm flipH="false" flipV="false" rot="0">
            <a:off x="1028700" y="1140128"/>
            <a:ext cx="16749828" cy="8006744"/>
          </a:xfrm>
          <a:custGeom>
            <a:avLst/>
            <a:gdLst/>
            <a:ahLst/>
            <a:cxnLst/>
            <a:rect r="r" b="b" t="t" l="l"/>
            <a:pathLst>
              <a:path h="8006744" w="16749828">
                <a:moveTo>
                  <a:pt x="0" y="0"/>
                </a:moveTo>
                <a:lnTo>
                  <a:pt x="16749828" y="0"/>
                </a:lnTo>
                <a:lnTo>
                  <a:pt x="16749828" y="8006744"/>
                </a:lnTo>
                <a:lnTo>
                  <a:pt x="0" y="8006744"/>
                </a:lnTo>
                <a:lnTo>
                  <a:pt x="0" y="0"/>
                </a:lnTo>
                <a:close/>
              </a:path>
            </a:pathLst>
          </a:custGeom>
          <a:blipFill>
            <a:blip r:embed="rId2">
              <a:alphaModFix amt="29000"/>
            </a:blip>
            <a:stretch>
              <a:fillRect l="0" t="-27305" r="0" b="-12071"/>
            </a:stretch>
          </a:blipFill>
        </p:spPr>
      </p:sp>
      <p:grpSp>
        <p:nvGrpSpPr>
          <p:cNvPr name="Group 6" id="6"/>
          <p:cNvGrpSpPr/>
          <p:nvPr/>
        </p:nvGrpSpPr>
        <p:grpSpPr>
          <a:xfrm rot="5400000">
            <a:off x="2276056" y="1406131"/>
            <a:ext cx="7199582" cy="7474739"/>
            <a:chOff x="0" y="0"/>
            <a:chExt cx="1896186" cy="1968655"/>
          </a:xfrm>
        </p:grpSpPr>
        <p:sp>
          <p:nvSpPr>
            <p:cNvPr name="Freeform 7" id="7"/>
            <p:cNvSpPr/>
            <p:nvPr/>
          </p:nvSpPr>
          <p:spPr>
            <a:xfrm flipH="false" flipV="false" rot="0">
              <a:off x="0" y="0"/>
              <a:ext cx="1896186" cy="1968655"/>
            </a:xfrm>
            <a:custGeom>
              <a:avLst/>
              <a:gdLst/>
              <a:ahLst/>
              <a:cxnLst/>
              <a:rect r="r" b="b" t="t" l="l"/>
              <a:pathLst>
                <a:path h="1968655" w="1896186">
                  <a:moveTo>
                    <a:pt x="54842" y="0"/>
                  </a:moveTo>
                  <a:lnTo>
                    <a:pt x="1841344" y="0"/>
                  </a:lnTo>
                  <a:cubicBezTo>
                    <a:pt x="1855889" y="0"/>
                    <a:pt x="1869839" y="5778"/>
                    <a:pt x="1880123" y="16063"/>
                  </a:cubicBezTo>
                  <a:cubicBezTo>
                    <a:pt x="1890408" y="26348"/>
                    <a:pt x="1896186" y="40297"/>
                    <a:pt x="1896186" y="54842"/>
                  </a:cubicBezTo>
                  <a:lnTo>
                    <a:pt x="1896186" y="1913814"/>
                  </a:lnTo>
                  <a:cubicBezTo>
                    <a:pt x="1896186" y="1944102"/>
                    <a:pt x="1871633" y="1968655"/>
                    <a:pt x="1841344" y="1968655"/>
                  </a:cubicBezTo>
                  <a:lnTo>
                    <a:pt x="54842" y="1968655"/>
                  </a:lnTo>
                  <a:cubicBezTo>
                    <a:pt x="24554" y="1968655"/>
                    <a:pt x="0" y="1944102"/>
                    <a:pt x="0" y="1913814"/>
                  </a:cubicBezTo>
                  <a:lnTo>
                    <a:pt x="0" y="54842"/>
                  </a:lnTo>
                  <a:cubicBezTo>
                    <a:pt x="0" y="40297"/>
                    <a:pt x="5778" y="26348"/>
                    <a:pt x="16063" y="16063"/>
                  </a:cubicBezTo>
                  <a:cubicBezTo>
                    <a:pt x="26348" y="5778"/>
                    <a:pt x="40297" y="0"/>
                    <a:pt x="54842" y="0"/>
                  </a:cubicBezTo>
                  <a:close/>
                </a:path>
              </a:pathLst>
            </a:custGeom>
            <a:solidFill>
              <a:srgbClr val="D5EBC8"/>
            </a:solidFill>
          </p:spPr>
        </p:sp>
        <p:sp>
          <p:nvSpPr>
            <p:cNvPr name="TextBox 8" id="8"/>
            <p:cNvSpPr txBox="true"/>
            <p:nvPr/>
          </p:nvSpPr>
          <p:spPr>
            <a:xfrm>
              <a:off x="0" y="-104775"/>
              <a:ext cx="1896186" cy="2073430"/>
            </a:xfrm>
            <a:prstGeom prst="rect">
              <a:avLst/>
            </a:prstGeom>
          </p:spPr>
          <p:txBody>
            <a:bodyPr anchor="ctr" rtlCol="false" tIns="50800" lIns="50800" bIns="50800" rIns="50800"/>
            <a:lstStyle/>
            <a:p>
              <a:pPr algn="ctr">
                <a:lnSpc>
                  <a:spcPts val="3703"/>
                </a:lnSpc>
              </a:pPr>
            </a:p>
          </p:txBody>
        </p:sp>
      </p:grpSp>
      <p:grpSp>
        <p:nvGrpSpPr>
          <p:cNvPr name="Group 9" id="9"/>
          <p:cNvGrpSpPr/>
          <p:nvPr/>
        </p:nvGrpSpPr>
        <p:grpSpPr>
          <a:xfrm rot="0">
            <a:off x="10868025" y="5143500"/>
            <a:ext cx="6391275" cy="3834402"/>
            <a:chOff x="0" y="0"/>
            <a:chExt cx="1354795" cy="812800"/>
          </a:xfrm>
        </p:grpSpPr>
        <p:sp>
          <p:nvSpPr>
            <p:cNvPr name="Freeform 10" id="10"/>
            <p:cNvSpPr/>
            <p:nvPr/>
          </p:nvSpPr>
          <p:spPr>
            <a:xfrm flipH="false" flipV="false" rot="0">
              <a:off x="0" y="0"/>
              <a:ext cx="1354795" cy="812800"/>
            </a:xfrm>
            <a:custGeom>
              <a:avLst/>
              <a:gdLst/>
              <a:ahLst/>
              <a:cxnLst/>
              <a:rect r="r" b="b" t="t" l="l"/>
              <a:pathLst>
                <a:path h="812800" w="1354795">
                  <a:moveTo>
                    <a:pt x="0" y="0"/>
                  </a:moveTo>
                  <a:lnTo>
                    <a:pt x="1354795" y="0"/>
                  </a:lnTo>
                  <a:lnTo>
                    <a:pt x="1354795" y="812800"/>
                  </a:lnTo>
                  <a:lnTo>
                    <a:pt x="0" y="812800"/>
                  </a:lnTo>
                  <a:close/>
                </a:path>
              </a:pathLst>
            </a:custGeom>
            <a:blipFill>
              <a:blip r:embed="rId3"/>
              <a:stretch>
                <a:fillRect l="0" t="-12185" r="0" b="-12185"/>
              </a:stretch>
            </a:blipFill>
          </p:spPr>
        </p:sp>
      </p:grpSp>
      <p:grpSp>
        <p:nvGrpSpPr>
          <p:cNvPr name="Group 11" id="11"/>
          <p:cNvGrpSpPr/>
          <p:nvPr/>
        </p:nvGrpSpPr>
        <p:grpSpPr>
          <a:xfrm rot="0">
            <a:off x="10868025" y="1309098"/>
            <a:ext cx="6391275" cy="3834402"/>
            <a:chOff x="0" y="0"/>
            <a:chExt cx="1354795" cy="812800"/>
          </a:xfrm>
        </p:grpSpPr>
        <p:sp>
          <p:nvSpPr>
            <p:cNvPr name="Freeform 12" id="12"/>
            <p:cNvSpPr/>
            <p:nvPr/>
          </p:nvSpPr>
          <p:spPr>
            <a:xfrm flipH="false" flipV="false" rot="0">
              <a:off x="0" y="0"/>
              <a:ext cx="1354795" cy="812800"/>
            </a:xfrm>
            <a:custGeom>
              <a:avLst/>
              <a:gdLst/>
              <a:ahLst/>
              <a:cxnLst/>
              <a:rect r="r" b="b" t="t" l="l"/>
              <a:pathLst>
                <a:path h="812800" w="1354795">
                  <a:moveTo>
                    <a:pt x="0" y="0"/>
                  </a:moveTo>
                  <a:lnTo>
                    <a:pt x="1354795" y="0"/>
                  </a:lnTo>
                  <a:lnTo>
                    <a:pt x="1354795" y="812800"/>
                  </a:lnTo>
                  <a:lnTo>
                    <a:pt x="0" y="812800"/>
                  </a:lnTo>
                  <a:close/>
                </a:path>
              </a:pathLst>
            </a:custGeom>
            <a:blipFill>
              <a:blip r:embed="rId4"/>
              <a:stretch>
                <a:fillRect l="0" t="-5560" r="0" b="-5560"/>
              </a:stretch>
            </a:blipFill>
          </p:spPr>
        </p:sp>
      </p:grpSp>
      <p:sp>
        <p:nvSpPr>
          <p:cNvPr name="TextBox 13" id="13"/>
          <p:cNvSpPr txBox="true"/>
          <p:nvPr/>
        </p:nvSpPr>
        <p:spPr>
          <a:xfrm rot="0">
            <a:off x="2692089" y="2049780"/>
            <a:ext cx="6367515" cy="6063615"/>
          </a:xfrm>
          <a:prstGeom prst="rect">
            <a:avLst/>
          </a:prstGeom>
        </p:spPr>
        <p:txBody>
          <a:bodyPr anchor="t" rtlCol="false" tIns="0" lIns="0" bIns="0" rIns="0">
            <a:spAutoFit/>
          </a:bodyPr>
          <a:lstStyle/>
          <a:p>
            <a:pPr algn="ctr">
              <a:lnSpc>
                <a:spcPts val="4830"/>
              </a:lnSpc>
              <a:spcBef>
                <a:spcPct val="0"/>
              </a:spcBef>
            </a:pPr>
            <a:r>
              <a:rPr lang="en-US" sz="3000">
                <a:solidFill>
                  <a:srgbClr val="000000"/>
                </a:solidFill>
                <a:latin typeface="Lato 1 Bold"/>
              </a:rPr>
              <a:t>The interior of our restaurant has been thoughtfully designed to create a welcoming and comfortable atmosphere. The layout promotes a sense of community and encourages social interaction. We have carefully planned the seating arrangements to accommodate both small and large groups, ensuring a pleasant dining experience for all our guests</a:t>
            </a:r>
          </a:p>
        </p:txBody>
      </p:sp>
      <p:sp>
        <p:nvSpPr>
          <p:cNvPr name="Freeform 14" id="14"/>
          <p:cNvSpPr/>
          <p:nvPr/>
        </p:nvSpPr>
        <p:spPr>
          <a:xfrm flipH="false" flipV="false" rot="0">
            <a:off x="3018230" y="2821037"/>
            <a:ext cx="5715234" cy="4644926"/>
          </a:xfrm>
          <a:custGeom>
            <a:avLst/>
            <a:gdLst/>
            <a:ahLst/>
            <a:cxnLst/>
            <a:rect r="r" b="b" t="t" l="l"/>
            <a:pathLst>
              <a:path h="4644926" w="5715234">
                <a:moveTo>
                  <a:pt x="0" y="0"/>
                </a:moveTo>
                <a:lnTo>
                  <a:pt x="5715234" y="0"/>
                </a:lnTo>
                <a:lnTo>
                  <a:pt x="5715234" y="4644926"/>
                </a:lnTo>
                <a:lnTo>
                  <a:pt x="0" y="4644926"/>
                </a:lnTo>
                <a:lnTo>
                  <a:pt x="0" y="0"/>
                </a:lnTo>
                <a:close/>
              </a:path>
            </a:pathLst>
          </a:custGeom>
          <a:blipFill>
            <a:blip r:embed="rId5">
              <a:alphaModFix amt="15000"/>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1028700" y="125094"/>
            <a:ext cx="2844633" cy="903606"/>
          </a:xfrm>
          <a:prstGeom prst="rect">
            <a:avLst/>
          </a:prstGeom>
        </p:spPr>
        <p:txBody>
          <a:bodyPr anchor="t" rtlCol="false" tIns="0" lIns="0" bIns="0" rIns="0">
            <a:spAutoFit/>
          </a:bodyPr>
          <a:lstStyle/>
          <a:p>
            <a:pPr algn="ctr">
              <a:lnSpc>
                <a:spcPts val="7419"/>
              </a:lnSpc>
              <a:spcBef>
                <a:spcPct val="0"/>
              </a:spcBef>
            </a:pPr>
            <a:r>
              <a:rPr lang="en-US" sz="5299">
                <a:solidFill>
                  <a:srgbClr val="FF7412"/>
                </a:solidFill>
                <a:latin typeface="Alegreya Bold"/>
              </a:rPr>
              <a:t>Interior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500783" cy="10287000"/>
            <a:chOff x="0" y="0"/>
            <a:chExt cx="131893" cy="2709333"/>
          </a:xfrm>
        </p:grpSpPr>
        <p:sp>
          <p:nvSpPr>
            <p:cNvPr name="Freeform 3" id="3"/>
            <p:cNvSpPr/>
            <p:nvPr/>
          </p:nvSpPr>
          <p:spPr>
            <a:xfrm flipH="false" flipV="false" rot="0">
              <a:off x="0" y="0"/>
              <a:ext cx="131893" cy="2709333"/>
            </a:xfrm>
            <a:custGeom>
              <a:avLst/>
              <a:gdLst/>
              <a:ahLst/>
              <a:cxnLst/>
              <a:rect r="r" b="b" t="t" l="l"/>
              <a:pathLst>
                <a:path h="2709333" w="131893">
                  <a:moveTo>
                    <a:pt x="0" y="0"/>
                  </a:moveTo>
                  <a:lnTo>
                    <a:pt x="131893" y="0"/>
                  </a:lnTo>
                  <a:lnTo>
                    <a:pt x="131893" y="2709333"/>
                  </a:lnTo>
                  <a:lnTo>
                    <a:pt x="0" y="2709333"/>
                  </a:lnTo>
                  <a:close/>
                </a:path>
              </a:pathLst>
            </a:custGeom>
            <a:solidFill>
              <a:srgbClr val="FF7412"/>
            </a:solidFill>
          </p:spPr>
        </p:sp>
        <p:sp>
          <p:nvSpPr>
            <p:cNvPr name="TextBox 4" id="4"/>
            <p:cNvSpPr txBox="true"/>
            <p:nvPr/>
          </p:nvSpPr>
          <p:spPr>
            <a:xfrm>
              <a:off x="0" y="-57150"/>
              <a:ext cx="131893" cy="2766483"/>
            </a:xfrm>
            <a:prstGeom prst="rect">
              <a:avLst/>
            </a:prstGeom>
          </p:spPr>
          <p:txBody>
            <a:bodyPr anchor="ctr" rtlCol="false" tIns="50800" lIns="50800" bIns="50800" rIns="50800"/>
            <a:lstStyle/>
            <a:p>
              <a:pPr algn="ctr">
                <a:lnSpc>
                  <a:spcPts val="3220"/>
                </a:lnSpc>
              </a:pPr>
            </a:p>
          </p:txBody>
        </p:sp>
      </p:grpSp>
      <p:sp>
        <p:nvSpPr>
          <p:cNvPr name="Freeform 5" id="5"/>
          <p:cNvSpPr/>
          <p:nvPr/>
        </p:nvSpPr>
        <p:spPr>
          <a:xfrm flipH="false" flipV="false" rot="0">
            <a:off x="1057275" y="1140128"/>
            <a:ext cx="16749828" cy="8006744"/>
          </a:xfrm>
          <a:custGeom>
            <a:avLst/>
            <a:gdLst/>
            <a:ahLst/>
            <a:cxnLst/>
            <a:rect r="r" b="b" t="t" l="l"/>
            <a:pathLst>
              <a:path h="8006744" w="16749828">
                <a:moveTo>
                  <a:pt x="0" y="0"/>
                </a:moveTo>
                <a:lnTo>
                  <a:pt x="16749828" y="0"/>
                </a:lnTo>
                <a:lnTo>
                  <a:pt x="16749828" y="8006744"/>
                </a:lnTo>
                <a:lnTo>
                  <a:pt x="0" y="8006744"/>
                </a:lnTo>
                <a:lnTo>
                  <a:pt x="0" y="0"/>
                </a:lnTo>
                <a:close/>
              </a:path>
            </a:pathLst>
          </a:custGeom>
          <a:blipFill>
            <a:blip r:embed="rId2">
              <a:alphaModFix amt="29000"/>
            </a:blip>
            <a:stretch>
              <a:fillRect l="0" t="-27305" r="0" b="-12071"/>
            </a:stretch>
          </a:blipFill>
        </p:spPr>
      </p:sp>
      <p:grpSp>
        <p:nvGrpSpPr>
          <p:cNvPr name="Group 6" id="6"/>
          <p:cNvGrpSpPr/>
          <p:nvPr/>
        </p:nvGrpSpPr>
        <p:grpSpPr>
          <a:xfrm rot="5400000">
            <a:off x="3730163" y="-605711"/>
            <a:ext cx="3452886" cy="7670577"/>
            <a:chOff x="0" y="0"/>
            <a:chExt cx="909402" cy="2020234"/>
          </a:xfrm>
        </p:grpSpPr>
        <p:sp>
          <p:nvSpPr>
            <p:cNvPr name="Freeform 7" id="7"/>
            <p:cNvSpPr/>
            <p:nvPr/>
          </p:nvSpPr>
          <p:spPr>
            <a:xfrm flipH="false" flipV="false" rot="0">
              <a:off x="0" y="0"/>
              <a:ext cx="909402" cy="2020234"/>
            </a:xfrm>
            <a:custGeom>
              <a:avLst/>
              <a:gdLst/>
              <a:ahLst/>
              <a:cxnLst/>
              <a:rect r="r" b="b" t="t" l="l"/>
              <a:pathLst>
                <a:path h="2020234" w="909402">
                  <a:moveTo>
                    <a:pt x="114350" y="0"/>
                  </a:moveTo>
                  <a:lnTo>
                    <a:pt x="795052" y="0"/>
                  </a:lnTo>
                  <a:cubicBezTo>
                    <a:pt x="858206" y="0"/>
                    <a:pt x="909402" y="51196"/>
                    <a:pt x="909402" y="114350"/>
                  </a:cubicBezTo>
                  <a:lnTo>
                    <a:pt x="909402" y="1905884"/>
                  </a:lnTo>
                  <a:cubicBezTo>
                    <a:pt x="909402" y="1936212"/>
                    <a:pt x="897355" y="1965297"/>
                    <a:pt x="875910" y="1986742"/>
                  </a:cubicBezTo>
                  <a:cubicBezTo>
                    <a:pt x="854465" y="2008187"/>
                    <a:pt x="825379" y="2020234"/>
                    <a:pt x="795052" y="2020234"/>
                  </a:cubicBezTo>
                  <a:lnTo>
                    <a:pt x="114350" y="2020234"/>
                  </a:lnTo>
                  <a:cubicBezTo>
                    <a:pt x="84023" y="2020234"/>
                    <a:pt x="54937" y="2008187"/>
                    <a:pt x="33492" y="1986742"/>
                  </a:cubicBezTo>
                  <a:cubicBezTo>
                    <a:pt x="12048" y="1965297"/>
                    <a:pt x="0" y="1936212"/>
                    <a:pt x="0" y="1905884"/>
                  </a:cubicBezTo>
                  <a:lnTo>
                    <a:pt x="0" y="114350"/>
                  </a:lnTo>
                  <a:cubicBezTo>
                    <a:pt x="0" y="84023"/>
                    <a:pt x="12048" y="54937"/>
                    <a:pt x="33492" y="33492"/>
                  </a:cubicBezTo>
                  <a:cubicBezTo>
                    <a:pt x="54937" y="12048"/>
                    <a:pt x="84023" y="0"/>
                    <a:pt x="114350" y="0"/>
                  </a:cubicBezTo>
                  <a:close/>
                </a:path>
              </a:pathLst>
            </a:custGeom>
            <a:solidFill>
              <a:srgbClr val="D5EBC8"/>
            </a:solidFill>
          </p:spPr>
        </p:sp>
        <p:sp>
          <p:nvSpPr>
            <p:cNvPr name="TextBox 8" id="8"/>
            <p:cNvSpPr txBox="true"/>
            <p:nvPr/>
          </p:nvSpPr>
          <p:spPr>
            <a:xfrm>
              <a:off x="0" y="-104775"/>
              <a:ext cx="909402" cy="2125009"/>
            </a:xfrm>
            <a:prstGeom prst="rect">
              <a:avLst/>
            </a:prstGeom>
          </p:spPr>
          <p:txBody>
            <a:bodyPr anchor="ctr" rtlCol="false" tIns="50800" lIns="50800" bIns="50800" rIns="50800"/>
            <a:lstStyle/>
            <a:p>
              <a:pPr algn="ctr">
                <a:lnSpc>
                  <a:spcPts val="3703"/>
                </a:lnSpc>
              </a:pPr>
            </a:p>
          </p:txBody>
        </p:sp>
      </p:grpSp>
      <p:sp>
        <p:nvSpPr>
          <p:cNvPr name="Freeform 9" id="9"/>
          <p:cNvSpPr/>
          <p:nvPr/>
        </p:nvSpPr>
        <p:spPr>
          <a:xfrm flipH="false" flipV="false" rot="0">
            <a:off x="3805165" y="5227899"/>
            <a:ext cx="3302881" cy="3458514"/>
          </a:xfrm>
          <a:custGeom>
            <a:avLst/>
            <a:gdLst/>
            <a:ahLst/>
            <a:cxnLst/>
            <a:rect r="r" b="b" t="t" l="l"/>
            <a:pathLst>
              <a:path h="3458514" w="3302881">
                <a:moveTo>
                  <a:pt x="0" y="0"/>
                </a:moveTo>
                <a:lnTo>
                  <a:pt x="3302882" y="0"/>
                </a:lnTo>
                <a:lnTo>
                  <a:pt x="3302882" y="3458514"/>
                </a:lnTo>
                <a:lnTo>
                  <a:pt x="0" y="3458514"/>
                </a:lnTo>
                <a:lnTo>
                  <a:pt x="0"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1958410">
            <a:off x="15007076" y="1277400"/>
            <a:ext cx="3374937" cy="2839165"/>
          </a:xfrm>
          <a:custGeom>
            <a:avLst/>
            <a:gdLst/>
            <a:ahLst/>
            <a:cxnLst/>
            <a:rect r="r" b="b" t="t" l="l"/>
            <a:pathLst>
              <a:path h="2839165" w="3374937">
                <a:moveTo>
                  <a:pt x="0" y="0"/>
                </a:moveTo>
                <a:lnTo>
                  <a:pt x="3374937" y="0"/>
                </a:lnTo>
                <a:lnTo>
                  <a:pt x="3374937" y="2839166"/>
                </a:lnTo>
                <a:lnTo>
                  <a:pt x="0" y="2839166"/>
                </a:lnTo>
                <a:lnTo>
                  <a:pt x="0" y="0"/>
                </a:lnTo>
                <a:close/>
              </a:path>
            </a:pathLst>
          </a:custGeom>
          <a:blipFill>
            <a:blip r:embed="rId5">
              <a:alphaModFix amt="60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0124006" y="4571613"/>
            <a:ext cx="6570539" cy="4114800"/>
          </a:xfrm>
          <a:custGeom>
            <a:avLst/>
            <a:gdLst/>
            <a:ahLst/>
            <a:cxnLst/>
            <a:rect r="r" b="b" t="t" l="l"/>
            <a:pathLst>
              <a:path h="4114800" w="6570539">
                <a:moveTo>
                  <a:pt x="0" y="0"/>
                </a:moveTo>
                <a:lnTo>
                  <a:pt x="6570539" y="0"/>
                </a:lnTo>
                <a:lnTo>
                  <a:pt x="657053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2100844" y="1776179"/>
            <a:ext cx="6711525" cy="3015615"/>
          </a:xfrm>
          <a:prstGeom prst="rect">
            <a:avLst/>
          </a:prstGeom>
        </p:spPr>
        <p:txBody>
          <a:bodyPr anchor="t" rtlCol="false" tIns="0" lIns="0" bIns="0" rIns="0">
            <a:spAutoFit/>
          </a:bodyPr>
          <a:lstStyle/>
          <a:p>
            <a:pPr algn="ctr">
              <a:lnSpc>
                <a:spcPts val="4830"/>
              </a:lnSpc>
            </a:pPr>
            <a:r>
              <a:rPr lang="en-US" sz="3000">
                <a:solidFill>
                  <a:srgbClr val="000000"/>
                </a:solidFill>
                <a:latin typeface="Lato 1 Bold"/>
              </a:rPr>
              <a:t>We operate six days a week, providing breakfast and dinner services to cater to different customer preferences and schedules</a:t>
            </a:r>
          </a:p>
          <a:p>
            <a:pPr algn="ctr">
              <a:lnSpc>
                <a:spcPts val="4830"/>
              </a:lnSpc>
              <a:spcBef>
                <a:spcPct val="0"/>
              </a:spcBef>
            </a:pPr>
          </a:p>
        </p:txBody>
      </p:sp>
      <p:sp>
        <p:nvSpPr>
          <p:cNvPr name="TextBox 13" id="13"/>
          <p:cNvSpPr txBox="true"/>
          <p:nvPr/>
        </p:nvSpPr>
        <p:spPr>
          <a:xfrm rot="0">
            <a:off x="1028700" y="125094"/>
            <a:ext cx="5589549" cy="903606"/>
          </a:xfrm>
          <a:prstGeom prst="rect">
            <a:avLst/>
          </a:prstGeom>
        </p:spPr>
        <p:txBody>
          <a:bodyPr anchor="t" rtlCol="false" tIns="0" lIns="0" bIns="0" rIns="0">
            <a:spAutoFit/>
          </a:bodyPr>
          <a:lstStyle/>
          <a:p>
            <a:pPr algn="ctr">
              <a:lnSpc>
                <a:spcPts val="7419"/>
              </a:lnSpc>
              <a:spcBef>
                <a:spcPct val="0"/>
              </a:spcBef>
            </a:pPr>
            <a:r>
              <a:rPr lang="en-US" sz="5299">
                <a:solidFill>
                  <a:srgbClr val="FF7412"/>
                </a:solidFill>
                <a:latin typeface="Alegreya Bold"/>
              </a:rPr>
              <a:t>Hours of Operation</a:t>
            </a:r>
          </a:p>
        </p:txBody>
      </p:sp>
      <p:sp>
        <p:nvSpPr>
          <p:cNvPr name="TextBox 14" id="14"/>
          <p:cNvSpPr txBox="true"/>
          <p:nvPr/>
        </p:nvSpPr>
        <p:spPr>
          <a:xfrm rot="0">
            <a:off x="10740529" y="5389081"/>
            <a:ext cx="5337494" cy="2327464"/>
          </a:xfrm>
          <a:prstGeom prst="rect">
            <a:avLst/>
          </a:prstGeom>
        </p:spPr>
        <p:txBody>
          <a:bodyPr anchor="t" rtlCol="false" tIns="0" lIns="0" bIns="0" rIns="0">
            <a:spAutoFit/>
          </a:bodyPr>
          <a:lstStyle/>
          <a:p>
            <a:pPr algn="ctr">
              <a:lnSpc>
                <a:spcPts val="6281"/>
              </a:lnSpc>
            </a:pPr>
            <a:r>
              <a:rPr lang="en-US" sz="3901">
                <a:solidFill>
                  <a:srgbClr val="000000"/>
                </a:solidFill>
                <a:latin typeface="Lato 1 Bold"/>
              </a:rPr>
              <a:t>Monday - Saturday</a:t>
            </a:r>
          </a:p>
          <a:p>
            <a:pPr algn="ctr">
              <a:lnSpc>
                <a:spcPts val="6281"/>
              </a:lnSpc>
              <a:spcBef>
                <a:spcPct val="0"/>
              </a:spcBef>
            </a:pPr>
            <a:r>
              <a:rPr lang="en-US" sz="3901">
                <a:solidFill>
                  <a:srgbClr val="000000"/>
                </a:solidFill>
                <a:latin typeface="Lato 1 Bold"/>
              </a:rPr>
              <a:t>5:00 a.m - 9:00 a.m</a:t>
            </a:r>
          </a:p>
          <a:p>
            <a:pPr algn="ctr">
              <a:lnSpc>
                <a:spcPts val="6281"/>
              </a:lnSpc>
              <a:spcBef>
                <a:spcPct val="0"/>
              </a:spcBef>
            </a:pPr>
            <a:r>
              <a:rPr lang="en-US" sz="3901">
                <a:solidFill>
                  <a:srgbClr val="000000"/>
                </a:solidFill>
                <a:latin typeface="Lato 1 Bold"/>
              </a:rPr>
              <a:t>5:00 p.m - 11:00 p.m</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500783" cy="10287000"/>
            <a:chOff x="0" y="0"/>
            <a:chExt cx="131893" cy="2709333"/>
          </a:xfrm>
        </p:grpSpPr>
        <p:sp>
          <p:nvSpPr>
            <p:cNvPr name="Freeform 3" id="3"/>
            <p:cNvSpPr/>
            <p:nvPr/>
          </p:nvSpPr>
          <p:spPr>
            <a:xfrm flipH="false" flipV="false" rot="0">
              <a:off x="0" y="0"/>
              <a:ext cx="131893" cy="2709333"/>
            </a:xfrm>
            <a:custGeom>
              <a:avLst/>
              <a:gdLst/>
              <a:ahLst/>
              <a:cxnLst/>
              <a:rect r="r" b="b" t="t" l="l"/>
              <a:pathLst>
                <a:path h="2709333" w="131893">
                  <a:moveTo>
                    <a:pt x="0" y="0"/>
                  </a:moveTo>
                  <a:lnTo>
                    <a:pt x="131893" y="0"/>
                  </a:lnTo>
                  <a:lnTo>
                    <a:pt x="131893" y="2709333"/>
                  </a:lnTo>
                  <a:lnTo>
                    <a:pt x="0" y="2709333"/>
                  </a:lnTo>
                  <a:close/>
                </a:path>
              </a:pathLst>
            </a:custGeom>
            <a:solidFill>
              <a:srgbClr val="FF7412"/>
            </a:solidFill>
          </p:spPr>
        </p:sp>
        <p:sp>
          <p:nvSpPr>
            <p:cNvPr name="TextBox 4" id="4"/>
            <p:cNvSpPr txBox="true"/>
            <p:nvPr/>
          </p:nvSpPr>
          <p:spPr>
            <a:xfrm>
              <a:off x="0" y="-57150"/>
              <a:ext cx="131893" cy="2766483"/>
            </a:xfrm>
            <a:prstGeom prst="rect">
              <a:avLst/>
            </a:prstGeom>
          </p:spPr>
          <p:txBody>
            <a:bodyPr anchor="ctr" rtlCol="false" tIns="50800" lIns="50800" bIns="50800" rIns="50800"/>
            <a:lstStyle/>
            <a:p>
              <a:pPr algn="ctr">
                <a:lnSpc>
                  <a:spcPts val="3220"/>
                </a:lnSpc>
              </a:pPr>
            </a:p>
          </p:txBody>
        </p:sp>
      </p:grpSp>
      <p:sp>
        <p:nvSpPr>
          <p:cNvPr name="Freeform 5" id="5"/>
          <p:cNvSpPr/>
          <p:nvPr/>
        </p:nvSpPr>
        <p:spPr>
          <a:xfrm flipH="false" flipV="false" rot="0">
            <a:off x="1028700" y="1140128"/>
            <a:ext cx="16749828" cy="8006744"/>
          </a:xfrm>
          <a:custGeom>
            <a:avLst/>
            <a:gdLst/>
            <a:ahLst/>
            <a:cxnLst/>
            <a:rect r="r" b="b" t="t" l="l"/>
            <a:pathLst>
              <a:path h="8006744" w="16749828">
                <a:moveTo>
                  <a:pt x="0" y="0"/>
                </a:moveTo>
                <a:lnTo>
                  <a:pt x="16749828" y="0"/>
                </a:lnTo>
                <a:lnTo>
                  <a:pt x="16749828" y="8006744"/>
                </a:lnTo>
                <a:lnTo>
                  <a:pt x="0" y="8006744"/>
                </a:lnTo>
                <a:lnTo>
                  <a:pt x="0" y="0"/>
                </a:lnTo>
                <a:close/>
              </a:path>
            </a:pathLst>
          </a:custGeom>
          <a:blipFill>
            <a:blip r:embed="rId2">
              <a:alphaModFix amt="29000"/>
            </a:blip>
            <a:stretch>
              <a:fillRect l="0" t="-27305" r="0" b="-12071"/>
            </a:stretch>
          </a:blipFill>
        </p:spPr>
      </p:sp>
      <p:grpSp>
        <p:nvGrpSpPr>
          <p:cNvPr name="Group 6" id="6"/>
          <p:cNvGrpSpPr/>
          <p:nvPr/>
        </p:nvGrpSpPr>
        <p:grpSpPr>
          <a:xfrm rot="5400000">
            <a:off x="6853786" y="-3338663"/>
            <a:ext cx="5099657" cy="14770557"/>
            <a:chOff x="0" y="0"/>
            <a:chExt cx="1343120" cy="3890188"/>
          </a:xfrm>
        </p:grpSpPr>
        <p:sp>
          <p:nvSpPr>
            <p:cNvPr name="Freeform 7" id="7"/>
            <p:cNvSpPr/>
            <p:nvPr/>
          </p:nvSpPr>
          <p:spPr>
            <a:xfrm flipH="false" flipV="false" rot="0">
              <a:off x="0" y="0"/>
              <a:ext cx="1343120" cy="3890188"/>
            </a:xfrm>
            <a:custGeom>
              <a:avLst/>
              <a:gdLst/>
              <a:ahLst/>
              <a:cxnLst/>
              <a:rect r="r" b="b" t="t" l="l"/>
              <a:pathLst>
                <a:path h="3890188" w="1343120">
                  <a:moveTo>
                    <a:pt x="77424" y="0"/>
                  </a:moveTo>
                  <a:lnTo>
                    <a:pt x="1265695" y="0"/>
                  </a:lnTo>
                  <a:cubicBezTo>
                    <a:pt x="1286230" y="0"/>
                    <a:pt x="1305923" y="8157"/>
                    <a:pt x="1320443" y="22677"/>
                  </a:cubicBezTo>
                  <a:cubicBezTo>
                    <a:pt x="1334963" y="37197"/>
                    <a:pt x="1343120" y="56890"/>
                    <a:pt x="1343120" y="77424"/>
                  </a:cubicBezTo>
                  <a:lnTo>
                    <a:pt x="1343120" y="3812763"/>
                  </a:lnTo>
                  <a:cubicBezTo>
                    <a:pt x="1343120" y="3855524"/>
                    <a:pt x="1308456" y="3890188"/>
                    <a:pt x="1265695" y="3890188"/>
                  </a:cubicBezTo>
                  <a:lnTo>
                    <a:pt x="77424" y="3890188"/>
                  </a:lnTo>
                  <a:cubicBezTo>
                    <a:pt x="56890" y="3890188"/>
                    <a:pt x="37197" y="3882030"/>
                    <a:pt x="22677" y="3867511"/>
                  </a:cubicBezTo>
                  <a:cubicBezTo>
                    <a:pt x="8157" y="3852991"/>
                    <a:pt x="0" y="3833297"/>
                    <a:pt x="0" y="3812763"/>
                  </a:cubicBezTo>
                  <a:lnTo>
                    <a:pt x="0" y="77424"/>
                  </a:lnTo>
                  <a:cubicBezTo>
                    <a:pt x="0" y="34664"/>
                    <a:pt x="34664" y="0"/>
                    <a:pt x="77424" y="0"/>
                  </a:cubicBezTo>
                  <a:close/>
                </a:path>
              </a:pathLst>
            </a:custGeom>
            <a:solidFill>
              <a:srgbClr val="D5EBC8"/>
            </a:solidFill>
          </p:spPr>
        </p:sp>
        <p:sp>
          <p:nvSpPr>
            <p:cNvPr name="TextBox 8" id="8"/>
            <p:cNvSpPr txBox="true"/>
            <p:nvPr/>
          </p:nvSpPr>
          <p:spPr>
            <a:xfrm>
              <a:off x="0" y="-104775"/>
              <a:ext cx="1343120" cy="3994963"/>
            </a:xfrm>
            <a:prstGeom prst="rect">
              <a:avLst/>
            </a:prstGeom>
          </p:spPr>
          <p:txBody>
            <a:bodyPr anchor="ctr" rtlCol="false" tIns="50800" lIns="50800" bIns="50800" rIns="50800"/>
            <a:lstStyle/>
            <a:p>
              <a:pPr algn="ctr">
                <a:lnSpc>
                  <a:spcPts val="3703"/>
                </a:lnSpc>
              </a:pPr>
            </a:p>
          </p:txBody>
        </p:sp>
      </p:grpSp>
      <p:sp>
        <p:nvSpPr>
          <p:cNvPr name="Freeform 9" id="9"/>
          <p:cNvSpPr/>
          <p:nvPr/>
        </p:nvSpPr>
        <p:spPr>
          <a:xfrm flipH="false" flipV="false" rot="0">
            <a:off x="1584831" y="6920052"/>
            <a:ext cx="3792744" cy="1991191"/>
          </a:xfrm>
          <a:custGeom>
            <a:avLst/>
            <a:gdLst/>
            <a:ahLst/>
            <a:cxnLst/>
            <a:rect r="r" b="b" t="t" l="l"/>
            <a:pathLst>
              <a:path h="1991191" w="3792744">
                <a:moveTo>
                  <a:pt x="0" y="0"/>
                </a:moveTo>
                <a:lnTo>
                  <a:pt x="3792744" y="0"/>
                </a:lnTo>
                <a:lnTo>
                  <a:pt x="3792744" y="1991190"/>
                </a:lnTo>
                <a:lnTo>
                  <a:pt x="0" y="19911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2335577" y="1838251"/>
            <a:ext cx="14136074" cy="4844415"/>
          </a:xfrm>
          <a:prstGeom prst="rect">
            <a:avLst/>
          </a:prstGeom>
        </p:spPr>
        <p:txBody>
          <a:bodyPr anchor="t" rtlCol="false" tIns="0" lIns="0" bIns="0" rIns="0">
            <a:spAutoFit/>
          </a:bodyPr>
          <a:lstStyle/>
          <a:p>
            <a:pPr algn="ctr">
              <a:lnSpc>
                <a:spcPts val="4830"/>
              </a:lnSpc>
            </a:pPr>
            <a:r>
              <a:rPr lang="en-US" sz="3000">
                <a:solidFill>
                  <a:srgbClr val="000000"/>
                </a:solidFill>
                <a:latin typeface="Lato 1 Bold"/>
              </a:rPr>
              <a:t>Our restaurant offers breakfast dishes and serves hot pot for dinner</a:t>
            </a:r>
          </a:p>
          <a:p>
            <a:pPr algn="ctr">
              <a:lnSpc>
                <a:spcPts val="4830"/>
              </a:lnSpc>
            </a:pPr>
          </a:p>
          <a:p>
            <a:pPr algn="ctr">
              <a:lnSpc>
                <a:spcPts val="4830"/>
              </a:lnSpc>
            </a:pPr>
            <a:r>
              <a:rPr lang="en-US" sz="3000">
                <a:solidFill>
                  <a:srgbClr val="000000"/>
                </a:solidFill>
                <a:latin typeface="Lato 1 Bold"/>
              </a:rPr>
              <a:t> Breakfast: We provide delicious and diverse breakfast options such as banh mi, pho, noodles and beverages like coffee, fruit juice, and smoothies. </a:t>
            </a:r>
          </a:p>
          <a:p>
            <a:pPr algn="ctr">
              <a:lnSpc>
                <a:spcPts val="4830"/>
              </a:lnSpc>
            </a:pPr>
          </a:p>
          <a:p>
            <a:pPr algn="ctr">
              <a:lnSpc>
                <a:spcPts val="4830"/>
              </a:lnSpc>
            </a:pPr>
            <a:r>
              <a:rPr lang="en-US" sz="3000">
                <a:solidFill>
                  <a:srgbClr val="000000"/>
                </a:solidFill>
                <a:latin typeface="Lato 1 Bold"/>
              </a:rPr>
              <a:t> Dinner Hot Pot: We offer a late-night hot pot service, allowing customers to savor fresh and diverse hot pot dishes.</a:t>
            </a:r>
          </a:p>
          <a:p>
            <a:pPr algn="ctr">
              <a:lnSpc>
                <a:spcPts val="4830"/>
              </a:lnSpc>
              <a:spcBef>
                <a:spcPct val="0"/>
              </a:spcBef>
            </a:pPr>
          </a:p>
        </p:txBody>
      </p:sp>
      <p:sp>
        <p:nvSpPr>
          <p:cNvPr name="Freeform 11" id="11"/>
          <p:cNvSpPr/>
          <p:nvPr/>
        </p:nvSpPr>
        <p:spPr>
          <a:xfrm flipH="false" flipV="false" rot="0">
            <a:off x="14091948" y="6682666"/>
            <a:ext cx="3355038" cy="2201744"/>
          </a:xfrm>
          <a:custGeom>
            <a:avLst/>
            <a:gdLst/>
            <a:ahLst/>
            <a:cxnLst/>
            <a:rect r="r" b="b" t="t" l="l"/>
            <a:pathLst>
              <a:path h="2201744" w="3355038">
                <a:moveTo>
                  <a:pt x="0" y="0"/>
                </a:moveTo>
                <a:lnTo>
                  <a:pt x="3355039" y="0"/>
                </a:lnTo>
                <a:lnTo>
                  <a:pt x="3355039" y="2201744"/>
                </a:lnTo>
                <a:lnTo>
                  <a:pt x="0" y="22017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3314095">
            <a:off x="8786529" y="6722901"/>
            <a:ext cx="1896466" cy="2385491"/>
          </a:xfrm>
          <a:custGeom>
            <a:avLst/>
            <a:gdLst/>
            <a:ahLst/>
            <a:cxnLst/>
            <a:rect r="r" b="b" t="t" l="l"/>
            <a:pathLst>
              <a:path h="2385491" w="1896466">
                <a:moveTo>
                  <a:pt x="0" y="0"/>
                </a:moveTo>
                <a:lnTo>
                  <a:pt x="1896466" y="0"/>
                </a:lnTo>
                <a:lnTo>
                  <a:pt x="1896466" y="2385492"/>
                </a:lnTo>
                <a:lnTo>
                  <a:pt x="0" y="23854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1028700" y="125094"/>
            <a:ext cx="6246452" cy="903606"/>
          </a:xfrm>
          <a:prstGeom prst="rect">
            <a:avLst/>
          </a:prstGeom>
        </p:spPr>
        <p:txBody>
          <a:bodyPr anchor="t" rtlCol="false" tIns="0" lIns="0" bIns="0" rIns="0">
            <a:spAutoFit/>
          </a:bodyPr>
          <a:lstStyle/>
          <a:p>
            <a:pPr algn="ctr">
              <a:lnSpc>
                <a:spcPts val="7419"/>
              </a:lnSpc>
              <a:spcBef>
                <a:spcPct val="0"/>
              </a:spcBef>
            </a:pPr>
            <a:r>
              <a:rPr lang="en-US" sz="5299">
                <a:solidFill>
                  <a:srgbClr val="FF7412"/>
                </a:solidFill>
                <a:latin typeface="Alegreya Bold"/>
              </a:rPr>
              <a:t>Products and Services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500783" cy="10287000"/>
            <a:chOff x="0" y="0"/>
            <a:chExt cx="131893" cy="2709333"/>
          </a:xfrm>
        </p:grpSpPr>
        <p:sp>
          <p:nvSpPr>
            <p:cNvPr name="Freeform 3" id="3"/>
            <p:cNvSpPr/>
            <p:nvPr/>
          </p:nvSpPr>
          <p:spPr>
            <a:xfrm flipH="false" flipV="false" rot="0">
              <a:off x="0" y="0"/>
              <a:ext cx="131893" cy="2709333"/>
            </a:xfrm>
            <a:custGeom>
              <a:avLst/>
              <a:gdLst/>
              <a:ahLst/>
              <a:cxnLst/>
              <a:rect r="r" b="b" t="t" l="l"/>
              <a:pathLst>
                <a:path h="2709333" w="131893">
                  <a:moveTo>
                    <a:pt x="0" y="0"/>
                  </a:moveTo>
                  <a:lnTo>
                    <a:pt x="131893" y="0"/>
                  </a:lnTo>
                  <a:lnTo>
                    <a:pt x="131893" y="2709333"/>
                  </a:lnTo>
                  <a:lnTo>
                    <a:pt x="0" y="2709333"/>
                  </a:lnTo>
                  <a:close/>
                </a:path>
              </a:pathLst>
            </a:custGeom>
            <a:solidFill>
              <a:srgbClr val="FF7412"/>
            </a:solidFill>
          </p:spPr>
        </p:sp>
        <p:sp>
          <p:nvSpPr>
            <p:cNvPr name="TextBox 4" id="4"/>
            <p:cNvSpPr txBox="true"/>
            <p:nvPr/>
          </p:nvSpPr>
          <p:spPr>
            <a:xfrm>
              <a:off x="0" y="-57150"/>
              <a:ext cx="131893" cy="2766483"/>
            </a:xfrm>
            <a:prstGeom prst="rect">
              <a:avLst/>
            </a:prstGeom>
          </p:spPr>
          <p:txBody>
            <a:bodyPr anchor="ctr" rtlCol="false" tIns="50800" lIns="50800" bIns="50800" rIns="50800"/>
            <a:lstStyle/>
            <a:p>
              <a:pPr algn="ctr">
                <a:lnSpc>
                  <a:spcPts val="3220"/>
                </a:lnSpc>
              </a:pPr>
            </a:p>
          </p:txBody>
        </p:sp>
      </p:grpSp>
      <p:sp>
        <p:nvSpPr>
          <p:cNvPr name="Freeform 5" id="5"/>
          <p:cNvSpPr/>
          <p:nvPr/>
        </p:nvSpPr>
        <p:spPr>
          <a:xfrm flipH="false" flipV="false" rot="0">
            <a:off x="1028700" y="1140128"/>
            <a:ext cx="16749828" cy="8006744"/>
          </a:xfrm>
          <a:custGeom>
            <a:avLst/>
            <a:gdLst/>
            <a:ahLst/>
            <a:cxnLst/>
            <a:rect r="r" b="b" t="t" l="l"/>
            <a:pathLst>
              <a:path h="8006744" w="16749828">
                <a:moveTo>
                  <a:pt x="0" y="0"/>
                </a:moveTo>
                <a:lnTo>
                  <a:pt x="16749828" y="0"/>
                </a:lnTo>
                <a:lnTo>
                  <a:pt x="16749828" y="8006744"/>
                </a:lnTo>
                <a:lnTo>
                  <a:pt x="0" y="8006744"/>
                </a:lnTo>
                <a:lnTo>
                  <a:pt x="0" y="0"/>
                </a:lnTo>
                <a:close/>
              </a:path>
            </a:pathLst>
          </a:custGeom>
          <a:blipFill>
            <a:blip r:embed="rId2">
              <a:alphaModFix amt="29000"/>
            </a:blip>
            <a:stretch>
              <a:fillRect l="0" t="-27305" r="0" b="-12071"/>
            </a:stretch>
          </a:blipFill>
        </p:spPr>
      </p:sp>
      <p:grpSp>
        <p:nvGrpSpPr>
          <p:cNvPr name="Group 6" id="6"/>
          <p:cNvGrpSpPr/>
          <p:nvPr/>
        </p:nvGrpSpPr>
        <p:grpSpPr>
          <a:xfrm rot="5400000">
            <a:off x="7745297" y="-4230174"/>
            <a:ext cx="3316635" cy="14770557"/>
            <a:chOff x="0" y="0"/>
            <a:chExt cx="873517" cy="3890188"/>
          </a:xfrm>
        </p:grpSpPr>
        <p:sp>
          <p:nvSpPr>
            <p:cNvPr name="Freeform 7" id="7"/>
            <p:cNvSpPr/>
            <p:nvPr/>
          </p:nvSpPr>
          <p:spPr>
            <a:xfrm flipH="false" flipV="false" rot="0">
              <a:off x="0" y="0"/>
              <a:ext cx="873517" cy="3890188"/>
            </a:xfrm>
            <a:custGeom>
              <a:avLst/>
              <a:gdLst/>
              <a:ahLst/>
              <a:cxnLst/>
              <a:rect r="r" b="b" t="t" l="l"/>
              <a:pathLst>
                <a:path h="3890188" w="873517">
                  <a:moveTo>
                    <a:pt x="119048" y="0"/>
                  </a:moveTo>
                  <a:lnTo>
                    <a:pt x="754469" y="0"/>
                  </a:lnTo>
                  <a:cubicBezTo>
                    <a:pt x="786043" y="0"/>
                    <a:pt x="816323" y="12542"/>
                    <a:pt x="838649" y="34868"/>
                  </a:cubicBezTo>
                  <a:cubicBezTo>
                    <a:pt x="860975" y="57194"/>
                    <a:pt x="873517" y="87474"/>
                    <a:pt x="873517" y="119048"/>
                  </a:cubicBezTo>
                  <a:lnTo>
                    <a:pt x="873517" y="3771140"/>
                  </a:lnTo>
                  <a:cubicBezTo>
                    <a:pt x="873517" y="3836888"/>
                    <a:pt x="820218" y="3890188"/>
                    <a:pt x="754469" y="3890188"/>
                  </a:cubicBezTo>
                  <a:lnTo>
                    <a:pt x="119048" y="3890188"/>
                  </a:lnTo>
                  <a:cubicBezTo>
                    <a:pt x="87474" y="3890188"/>
                    <a:pt x="57194" y="3877645"/>
                    <a:pt x="34868" y="3855319"/>
                  </a:cubicBezTo>
                  <a:cubicBezTo>
                    <a:pt x="12542" y="3832994"/>
                    <a:pt x="0" y="3802714"/>
                    <a:pt x="0" y="3771140"/>
                  </a:cubicBezTo>
                  <a:lnTo>
                    <a:pt x="0" y="119048"/>
                  </a:lnTo>
                  <a:cubicBezTo>
                    <a:pt x="0" y="87474"/>
                    <a:pt x="12542" y="57194"/>
                    <a:pt x="34868" y="34868"/>
                  </a:cubicBezTo>
                  <a:cubicBezTo>
                    <a:pt x="57194" y="12542"/>
                    <a:pt x="87474" y="0"/>
                    <a:pt x="119048" y="0"/>
                  </a:cubicBezTo>
                  <a:close/>
                </a:path>
              </a:pathLst>
            </a:custGeom>
            <a:solidFill>
              <a:srgbClr val="D5EBC8"/>
            </a:solidFill>
          </p:spPr>
        </p:sp>
        <p:sp>
          <p:nvSpPr>
            <p:cNvPr name="TextBox 8" id="8"/>
            <p:cNvSpPr txBox="true"/>
            <p:nvPr/>
          </p:nvSpPr>
          <p:spPr>
            <a:xfrm>
              <a:off x="0" y="-104775"/>
              <a:ext cx="873517" cy="3994963"/>
            </a:xfrm>
            <a:prstGeom prst="rect">
              <a:avLst/>
            </a:prstGeom>
          </p:spPr>
          <p:txBody>
            <a:bodyPr anchor="ctr" rtlCol="false" tIns="50800" lIns="50800" bIns="50800" rIns="50800"/>
            <a:lstStyle/>
            <a:p>
              <a:pPr algn="ctr">
                <a:lnSpc>
                  <a:spcPts val="3703"/>
                </a:lnSpc>
              </a:pPr>
            </a:p>
          </p:txBody>
        </p:sp>
      </p:grpSp>
      <p:grpSp>
        <p:nvGrpSpPr>
          <p:cNvPr name="Group 9" id="9"/>
          <p:cNvGrpSpPr/>
          <p:nvPr/>
        </p:nvGrpSpPr>
        <p:grpSpPr>
          <a:xfrm rot="0">
            <a:off x="11079172" y="4968985"/>
            <a:ext cx="6391275" cy="3834402"/>
            <a:chOff x="0" y="0"/>
            <a:chExt cx="1354795" cy="812800"/>
          </a:xfrm>
        </p:grpSpPr>
        <p:sp>
          <p:nvSpPr>
            <p:cNvPr name="Freeform 10" id="10"/>
            <p:cNvSpPr/>
            <p:nvPr/>
          </p:nvSpPr>
          <p:spPr>
            <a:xfrm flipH="false" flipV="false" rot="0">
              <a:off x="0" y="0"/>
              <a:ext cx="1354795" cy="812800"/>
            </a:xfrm>
            <a:custGeom>
              <a:avLst/>
              <a:gdLst/>
              <a:ahLst/>
              <a:cxnLst/>
              <a:rect r="r" b="b" t="t" l="l"/>
              <a:pathLst>
                <a:path h="812800" w="1354795">
                  <a:moveTo>
                    <a:pt x="0" y="0"/>
                  </a:moveTo>
                  <a:lnTo>
                    <a:pt x="1354795" y="0"/>
                  </a:lnTo>
                  <a:lnTo>
                    <a:pt x="1354795" y="812800"/>
                  </a:lnTo>
                  <a:lnTo>
                    <a:pt x="0" y="812800"/>
                  </a:lnTo>
                  <a:close/>
                </a:path>
              </a:pathLst>
            </a:custGeom>
            <a:blipFill>
              <a:blip r:embed="rId3"/>
              <a:stretch>
                <a:fillRect l="0" t="-2671" r="0" b="-2671"/>
              </a:stretch>
            </a:blipFill>
          </p:spPr>
        </p:sp>
      </p:grpSp>
      <p:grpSp>
        <p:nvGrpSpPr>
          <p:cNvPr name="Group 11" id="11"/>
          <p:cNvGrpSpPr/>
          <p:nvPr/>
        </p:nvGrpSpPr>
        <p:grpSpPr>
          <a:xfrm rot="0">
            <a:off x="1509302" y="4968985"/>
            <a:ext cx="6391275" cy="3834402"/>
            <a:chOff x="0" y="0"/>
            <a:chExt cx="1354795" cy="812800"/>
          </a:xfrm>
        </p:grpSpPr>
        <p:sp>
          <p:nvSpPr>
            <p:cNvPr name="Freeform 12" id="12"/>
            <p:cNvSpPr/>
            <p:nvPr/>
          </p:nvSpPr>
          <p:spPr>
            <a:xfrm flipH="false" flipV="false" rot="0">
              <a:off x="0" y="0"/>
              <a:ext cx="1354795" cy="812800"/>
            </a:xfrm>
            <a:custGeom>
              <a:avLst/>
              <a:gdLst/>
              <a:ahLst/>
              <a:cxnLst/>
              <a:rect r="r" b="b" t="t" l="l"/>
              <a:pathLst>
                <a:path h="812800" w="1354795">
                  <a:moveTo>
                    <a:pt x="0" y="0"/>
                  </a:moveTo>
                  <a:lnTo>
                    <a:pt x="1354795" y="0"/>
                  </a:lnTo>
                  <a:lnTo>
                    <a:pt x="1354795" y="812800"/>
                  </a:lnTo>
                  <a:lnTo>
                    <a:pt x="0" y="812800"/>
                  </a:lnTo>
                  <a:close/>
                </a:path>
              </a:pathLst>
            </a:custGeom>
            <a:blipFill>
              <a:blip r:embed="rId4"/>
              <a:stretch>
                <a:fillRect l="-1719" t="0" r="-1719" b="0"/>
              </a:stretch>
            </a:blipFill>
          </p:spPr>
        </p:sp>
      </p:grpSp>
      <p:sp>
        <p:nvSpPr>
          <p:cNvPr name="Freeform 13" id="13"/>
          <p:cNvSpPr/>
          <p:nvPr/>
        </p:nvSpPr>
        <p:spPr>
          <a:xfrm flipH="false" flipV="false" rot="0">
            <a:off x="8127763" y="5610335"/>
            <a:ext cx="2551703" cy="2551703"/>
          </a:xfrm>
          <a:custGeom>
            <a:avLst/>
            <a:gdLst/>
            <a:ahLst/>
            <a:cxnLst/>
            <a:rect r="r" b="b" t="t" l="l"/>
            <a:pathLst>
              <a:path h="2551703" w="2551703">
                <a:moveTo>
                  <a:pt x="0" y="0"/>
                </a:moveTo>
                <a:lnTo>
                  <a:pt x="2551703" y="0"/>
                </a:lnTo>
                <a:lnTo>
                  <a:pt x="2551703" y="2551703"/>
                </a:lnTo>
                <a:lnTo>
                  <a:pt x="0" y="25517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2335577" y="1633582"/>
            <a:ext cx="14136074" cy="3015615"/>
          </a:xfrm>
          <a:prstGeom prst="rect">
            <a:avLst/>
          </a:prstGeom>
        </p:spPr>
        <p:txBody>
          <a:bodyPr anchor="t" rtlCol="false" tIns="0" lIns="0" bIns="0" rIns="0">
            <a:spAutoFit/>
          </a:bodyPr>
          <a:lstStyle/>
          <a:p>
            <a:pPr algn="ctr">
              <a:lnSpc>
                <a:spcPts val="4830"/>
              </a:lnSpc>
              <a:spcBef>
                <a:spcPct val="0"/>
              </a:spcBef>
            </a:pPr>
            <a:r>
              <a:rPr lang="en-US" sz="3000">
                <a:solidFill>
                  <a:srgbClr val="000000"/>
                </a:solidFill>
                <a:latin typeface="Lato 1 Bold"/>
              </a:rPr>
              <a:t>We have established a strong partnership with Truong Thinh Food Distribution Company Limited, a reputable supplier known for providing high-quality food products. Truong Thinh Company is known for their commitment to sourcing fresh and premium ingredients, ensuring that our restaurant receives the best quality supplies for our dishes.</a:t>
            </a:r>
          </a:p>
        </p:txBody>
      </p:sp>
      <p:sp>
        <p:nvSpPr>
          <p:cNvPr name="TextBox 15" id="15"/>
          <p:cNvSpPr txBox="true"/>
          <p:nvPr/>
        </p:nvSpPr>
        <p:spPr>
          <a:xfrm rot="0">
            <a:off x="1028700" y="125094"/>
            <a:ext cx="2868094" cy="903606"/>
          </a:xfrm>
          <a:prstGeom prst="rect">
            <a:avLst/>
          </a:prstGeom>
        </p:spPr>
        <p:txBody>
          <a:bodyPr anchor="t" rtlCol="false" tIns="0" lIns="0" bIns="0" rIns="0">
            <a:spAutoFit/>
          </a:bodyPr>
          <a:lstStyle/>
          <a:p>
            <a:pPr algn="ctr">
              <a:lnSpc>
                <a:spcPts val="7419"/>
              </a:lnSpc>
              <a:spcBef>
                <a:spcPct val="0"/>
              </a:spcBef>
            </a:pPr>
            <a:r>
              <a:rPr lang="en-US" sz="5299">
                <a:solidFill>
                  <a:srgbClr val="FF7412"/>
                </a:solidFill>
                <a:latin typeface="Alegreya Bold"/>
              </a:rPr>
              <a:t>Suppliers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500783" cy="10287000"/>
            <a:chOff x="0" y="0"/>
            <a:chExt cx="131893" cy="2709333"/>
          </a:xfrm>
        </p:grpSpPr>
        <p:sp>
          <p:nvSpPr>
            <p:cNvPr name="Freeform 3" id="3"/>
            <p:cNvSpPr/>
            <p:nvPr/>
          </p:nvSpPr>
          <p:spPr>
            <a:xfrm flipH="false" flipV="false" rot="0">
              <a:off x="0" y="0"/>
              <a:ext cx="131893" cy="2709333"/>
            </a:xfrm>
            <a:custGeom>
              <a:avLst/>
              <a:gdLst/>
              <a:ahLst/>
              <a:cxnLst/>
              <a:rect r="r" b="b" t="t" l="l"/>
              <a:pathLst>
                <a:path h="2709333" w="131893">
                  <a:moveTo>
                    <a:pt x="0" y="0"/>
                  </a:moveTo>
                  <a:lnTo>
                    <a:pt x="131893" y="0"/>
                  </a:lnTo>
                  <a:lnTo>
                    <a:pt x="131893" y="2709333"/>
                  </a:lnTo>
                  <a:lnTo>
                    <a:pt x="0" y="2709333"/>
                  </a:lnTo>
                  <a:close/>
                </a:path>
              </a:pathLst>
            </a:custGeom>
            <a:solidFill>
              <a:srgbClr val="FF7412"/>
            </a:solidFill>
          </p:spPr>
        </p:sp>
        <p:sp>
          <p:nvSpPr>
            <p:cNvPr name="TextBox 4" id="4"/>
            <p:cNvSpPr txBox="true"/>
            <p:nvPr/>
          </p:nvSpPr>
          <p:spPr>
            <a:xfrm>
              <a:off x="0" y="-57150"/>
              <a:ext cx="131893" cy="2766483"/>
            </a:xfrm>
            <a:prstGeom prst="rect">
              <a:avLst/>
            </a:prstGeom>
          </p:spPr>
          <p:txBody>
            <a:bodyPr anchor="ctr" rtlCol="false" tIns="50800" lIns="50800" bIns="50800" rIns="50800"/>
            <a:lstStyle/>
            <a:p>
              <a:pPr algn="ctr">
                <a:lnSpc>
                  <a:spcPts val="3220"/>
                </a:lnSpc>
              </a:pPr>
            </a:p>
          </p:txBody>
        </p:sp>
      </p:grpSp>
      <p:sp>
        <p:nvSpPr>
          <p:cNvPr name="Freeform 5" id="5"/>
          <p:cNvSpPr/>
          <p:nvPr/>
        </p:nvSpPr>
        <p:spPr>
          <a:xfrm flipH="false" flipV="false" rot="0">
            <a:off x="1028700" y="1140128"/>
            <a:ext cx="16749828" cy="8006744"/>
          </a:xfrm>
          <a:custGeom>
            <a:avLst/>
            <a:gdLst/>
            <a:ahLst/>
            <a:cxnLst/>
            <a:rect r="r" b="b" t="t" l="l"/>
            <a:pathLst>
              <a:path h="8006744" w="16749828">
                <a:moveTo>
                  <a:pt x="0" y="0"/>
                </a:moveTo>
                <a:lnTo>
                  <a:pt x="16749828" y="0"/>
                </a:lnTo>
                <a:lnTo>
                  <a:pt x="16749828" y="8006744"/>
                </a:lnTo>
                <a:lnTo>
                  <a:pt x="0" y="8006744"/>
                </a:lnTo>
                <a:lnTo>
                  <a:pt x="0" y="0"/>
                </a:lnTo>
                <a:close/>
              </a:path>
            </a:pathLst>
          </a:custGeom>
          <a:blipFill>
            <a:blip r:embed="rId2">
              <a:alphaModFix amt="29000"/>
            </a:blip>
            <a:stretch>
              <a:fillRect l="0" t="-27305" r="0" b="-12071"/>
            </a:stretch>
          </a:blipFill>
        </p:spPr>
      </p:sp>
      <p:grpSp>
        <p:nvGrpSpPr>
          <p:cNvPr name="Group 6" id="6"/>
          <p:cNvGrpSpPr/>
          <p:nvPr/>
        </p:nvGrpSpPr>
        <p:grpSpPr>
          <a:xfrm rot="5400000">
            <a:off x="2272075" y="1324266"/>
            <a:ext cx="6624610" cy="7638469"/>
            <a:chOff x="0" y="0"/>
            <a:chExt cx="1744753" cy="2011778"/>
          </a:xfrm>
        </p:grpSpPr>
        <p:sp>
          <p:nvSpPr>
            <p:cNvPr name="Freeform 7" id="7"/>
            <p:cNvSpPr/>
            <p:nvPr/>
          </p:nvSpPr>
          <p:spPr>
            <a:xfrm flipH="false" flipV="false" rot="0">
              <a:off x="0" y="0"/>
              <a:ext cx="1744753" cy="2011778"/>
            </a:xfrm>
            <a:custGeom>
              <a:avLst/>
              <a:gdLst/>
              <a:ahLst/>
              <a:cxnLst/>
              <a:rect r="r" b="b" t="t" l="l"/>
              <a:pathLst>
                <a:path h="2011778" w="1744753">
                  <a:moveTo>
                    <a:pt x="59602" y="0"/>
                  </a:moveTo>
                  <a:lnTo>
                    <a:pt x="1685152" y="0"/>
                  </a:lnTo>
                  <a:cubicBezTo>
                    <a:pt x="1718069" y="0"/>
                    <a:pt x="1744753" y="26685"/>
                    <a:pt x="1744753" y="59602"/>
                  </a:cubicBezTo>
                  <a:lnTo>
                    <a:pt x="1744753" y="1952176"/>
                  </a:lnTo>
                  <a:cubicBezTo>
                    <a:pt x="1744753" y="1985093"/>
                    <a:pt x="1718069" y="2011778"/>
                    <a:pt x="1685152" y="2011778"/>
                  </a:cubicBezTo>
                  <a:lnTo>
                    <a:pt x="59602" y="2011778"/>
                  </a:lnTo>
                  <a:cubicBezTo>
                    <a:pt x="26685" y="2011778"/>
                    <a:pt x="0" y="1985093"/>
                    <a:pt x="0" y="1952176"/>
                  </a:cubicBezTo>
                  <a:lnTo>
                    <a:pt x="0" y="59602"/>
                  </a:lnTo>
                  <a:cubicBezTo>
                    <a:pt x="0" y="26685"/>
                    <a:pt x="26685" y="0"/>
                    <a:pt x="59602" y="0"/>
                  </a:cubicBezTo>
                  <a:close/>
                </a:path>
              </a:pathLst>
            </a:custGeom>
            <a:solidFill>
              <a:srgbClr val="D5EBC8"/>
            </a:solidFill>
          </p:spPr>
        </p:sp>
        <p:sp>
          <p:nvSpPr>
            <p:cNvPr name="TextBox 8" id="8"/>
            <p:cNvSpPr txBox="true"/>
            <p:nvPr/>
          </p:nvSpPr>
          <p:spPr>
            <a:xfrm>
              <a:off x="0" y="-104775"/>
              <a:ext cx="1744753" cy="2116553"/>
            </a:xfrm>
            <a:prstGeom prst="rect">
              <a:avLst/>
            </a:prstGeom>
          </p:spPr>
          <p:txBody>
            <a:bodyPr anchor="ctr" rtlCol="false" tIns="50800" lIns="50800" bIns="50800" rIns="50800"/>
            <a:lstStyle/>
            <a:p>
              <a:pPr algn="ctr">
                <a:lnSpc>
                  <a:spcPts val="3703"/>
                </a:lnSpc>
              </a:pPr>
            </a:p>
          </p:txBody>
        </p:sp>
      </p:grpSp>
      <p:grpSp>
        <p:nvGrpSpPr>
          <p:cNvPr name="Group 9" id="9"/>
          <p:cNvGrpSpPr/>
          <p:nvPr/>
        </p:nvGrpSpPr>
        <p:grpSpPr>
          <a:xfrm rot="0">
            <a:off x="9829865" y="2024581"/>
            <a:ext cx="7429435" cy="6237838"/>
            <a:chOff x="0" y="0"/>
            <a:chExt cx="1354795" cy="1137501"/>
          </a:xfrm>
        </p:grpSpPr>
        <p:sp>
          <p:nvSpPr>
            <p:cNvPr name="Freeform 10" id="10"/>
            <p:cNvSpPr/>
            <p:nvPr/>
          </p:nvSpPr>
          <p:spPr>
            <a:xfrm flipH="false" flipV="false" rot="0">
              <a:off x="0" y="0"/>
              <a:ext cx="1354795" cy="1137501"/>
            </a:xfrm>
            <a:custGeom>
              <a:avLst/>
              <a:gdLst/>
              <a:ahLst/>
              <a:cxnLst/>
              <a:rect r="r" b="b" t="t" l="l"/>
              <a:pathLst>
                <a:path h="1137501" w="1354795">
                  <a:moveTo>
                    <a:pt x="0" y="0"/>
                  </a:moveTo>
                  <a:lnTo>
                    <a:pt x="1354795" y="0"/>
                  </a:lnTo>
                  <a:lnTo>
                    <a:pt x="1354795" y="1137501"/>
                  </a:lnTo>
                  <a:lnTo>
                    <a:pt x="0" y="1137501"/>
                  </a:lnTo>
                  <a:close/>
                </a:path>
              </a:pathLst>
            </a:custGeom>
            <a:blipFill>
              <a:blip r:embed="rId3"/>
              <a:stretch>
                <a:fillRect l="-12986" t="0" r="-12986" b="0"/>
              </a:stretch>
            </a:blipFill>
          </p:spPr>
        </p:sp>
      </p:grpSp>
      <p:sp>
        <p:nvSpPr>
          <p:cNvPr name="TextBox 11" id="11"/>
          <p:cNvSpPr txBox="true"/>
          <p:nvPr/>
        </p:nvSpPr>
        <p:spPr>
          <a:xfrm rot="0">
            <a:off x="2187961" y="2354580"/>
            <a:ext cx="6792839" cy="5454015"/>
          </a:xfrm>
          <a:prstGeom prst="rect">
            <a:avLst/>
          </a:prstGeom>
        </p:spPr>
        <p:txBody>
          <a:bodyPr anchor="t" rtlCol="false" tIns="0" lIns="0" bIns="0" rIns="0">
            <a:spAutoFit/>
          </a:bodyPr>
          <a:lstStyle/>
          <a:p>
            <a:pPr algn="ctr">
              <a:lnSpc>
                <a:spcPts val="4830"/>
              </a:lnSpc>
              <a:spcBef>
                <a:spcPct val="0"/>
              </a:spcBef>
            </a:pPr>
            <a:r>
              <a:rPr lang="en-US" sz="3000">
                <a:solidFill>
                  <a:srgbClr val="000000"/>
                </a:solidFill>
                <a:latin typeface="Lato 1 Bold"/>
              </a:rPr>
              <a:t>Our well-trained staff are committed to delivering exceptional service to our customers. They are knowledgeable about the menu, attentive to customer needs, and provide recommendations based on individual preferences. We prioritize customer satisfaction and strive to exceed expectations at every interaction.</a:t>
            </a:r>
          </a:p>
        </p:txBody>
      </p:sp>
      <p:sp>
        <p:nvSpPr>
          <p:cNvPr name="TextBox 12" id="12"/>
          <p:cNvSpPr txBox="true"/>
          <p:nvPr/>
        </p:nvSpPr>
        <p:spPr>
          <a:xfrm rot="0">
            <a:off x="1028700" y="125094"/>
            <a:ext cx="2868094" cy="903606"/>
          </a:xfrm>
          <a:prstGeom prst="rect">
            <a:avLst/>
          </a:prstGeom>
        </p:spPr>
        <p:txBody>
          <a:bodyPr anchor="t" rtlCol="false" tIns="0" lIns="0" bIns="0" rIns="0">
            <a:spAutoFit/>
          </a:bodyPr>
          <a:lstStyle/>
          <a:p>
            <a:pPr algn="ctr">
              <a:lnSpc>
                <a:spcPts val="7419"/>
              </a:lnSpc>
              <a:spcBef>
                <a:spcPct val="0"/>
              </a:spcBef>
            </a:pPr>
            <a:r>
              <a:rPr lang="en-US" sz="5299">
                <a:solidFill>
                  <a:srgbClr val="FF7412"/>
                </a:solidFill>
                <a:latin typeface="Alegreya Bold"/>
              </a:rPr>
              <a:t>Service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500783" cy="10287000"/>
            <a:chOff x="0" y="0"/>
            <a:chExt cx="131893" cy="2709333"/>
          </a:xfrm>
        </p:grpSpPr>
        <p:sp>
          <p:nvSpPr>
            <p:cNvPr name="Freeform 3" id="3"/>
            <p:cNvSpPr/>
            <p:nvPr/>
          </p:nvSpPr>
          <p:spPr>
            <a:xfrm flipH="false" flipV="false" rot="0">
              <a:off x="0" y="0"/>
              <a:ext cx="131893" cy="2709333"/>
            </a:xfrm>
            <a:custGeom>
              <a:avLst/>
              <a:gdLst/>
              <a:ahLst/>
              <a:cxnLst/>
              <a:rect r="r" b="b" t="t" l="l"/>
              <a:pathLst>
                <a:path h="2709333" w="131893">
                  <a:moveTo>
                    <a:pt x="0" y="0"/>
                  </a:moveTo>
                  <a:lnTo>
                    <a:pt x="131893" y="0"/>
                  </a:lnTo>
                  <a:lnTo>
                    <a:pt x="131893" y="2709333"/>
                  </a:lnTo>
                  <a:lnTo>
                    <a:pt x="0" y="2709333"/>
                  </a:lnTo>
                  <a:close/>
                </a:path>
              </a:pathLst>
            </a:custGeom>
            <a:solidFill>
              <a:srgbClr val="FF7412"/>
            </a:solidFill>
          </p:spPr>
        </p:sp>
        <p:sp>
          <p:nvSpPr>
            <p:cNvPr name="TextBox 4" id="4"/>
            <p:cNvSpPr txBox="true"/>
            <p:nvPr/>
          </p:nvSpPr>
          <p:spPr>
            <a:xfrm>
              <a:off x="0" y="-57150"/>
              <a:ext cx="131893" cy="2766483"/>
            </a:xfrm>
            <a:prstGeom prst="rect">
              <a:avLst/>
            </a:prstGeom>
          </p:spPr>
          <p:txBody>
            <a:bodyPr anchor="ctr" rtlCol="false" tIns="50800" lIns="50800" bIns="50800" rIns="50800"/>
            <a:lstStyle/>
            <a:p>
              <a:pPr algn="ctr">
                <a:lnSpc>
                  <a:spcPts val="3220"/>
                </a:lnSpc>
              </a:pPr>
            </a:p>
          </p:txBody>
        </p:sp>
      </p:grpSp>
      <p:sp>
        <p:nvSpPr>
          <p:cNvPr name="Freeform 5" id="5"/>
          <p:cNvSpPr/>
          <p:nvPr/>
        </p:nvSpPr>
        <p:spPr>
          <a:xfrm flipH="false" flipV="false" rot="0">
            <a:off x="1028700" y="1140128"/>
            <a:ext cx="16749828" cy="8006744"/>
          </a:xfrm>
          <a:custGeom>
            <a:avLst/>
            <a:gdLst/>
            <a:ahLst/>
            <a:cxnLst/>
            <a:rect r="r" b="b" t="t" l="l"/>
            <a:pathLst>
              <a:path h="8006744" w="16749828">
                <a:moveTo>
                  <a:pt x="0" y="0"/>
                </a:moveTo>
                <a:lnTo>
                  <a:pt x="16749828" y="0"/>
                </a:lnTo>
                <a:lnTo>
                  <a:pt x="16749828" y="8006744"/>
                </a:lnTo>
                <a:lnTo>
                  <a:pt x="0" y="8006744"/>
                </a:lnTo>
                <a:lnTo>
                  <a:pt x="0" y="0"/>
                </a:lnTo>
                <a:close/>
              </a:path>
            </a:pathLst>
          </a:custGeom>
          <a:blipFill>
            <a:blip r:embed="rId2">
              <a:alphaModFix amt="29000"/>
            </a:blip>
            <a:stretch>
              <a:fillRect l="0" t="-27305" r="0" b="-12071"/>
            </a:stretch>
          </a:blipFill>
        </p:spPr>
      </p:sp>
      <p:grpSp>
        <p:nvGrpSpPr>
          <p:cNvPr name="Group 6" id="6"/>
          <p:cNvGrpSpPr/>
          <p:nvPr/>
        </p:nvGrpSpPr>
        <p:grpSpPr>
          <a:xfrm rot="5400000">
            <a:off x="8017261" y="-5130907"/>
            <a:ext cx="2772706" cy="15663259"/>
            <a:chOff x="0" y="0"/>
            <a:chExt cx="730260" cy="4125303"/>
          </a:xfrm>
        </p:grpSpPr>
        <p:sp>
          <p:nvSpPr>
            <p:cNvPr name="Freeform 7" id="7"/>
            <p:cNvSpPr/>
            <p:nvPr/>
          </p:nvSpPr>
          <p:spPr>
            <a:xfrm flipH="false" flipV="false" rot="0">
              <a:off x="0" y="0"/>
              <a:ext cx="730260" cy="4125303"/>
            </a:xfrm>
            <a:custGeom>
              <a:avLst/>
              <a:gdLst/>
              <a:ahLst/>
              <a:cxnLst/>
              <a:rect r="r" b="b" t="t" l="l"/>
              <a:pathLst>
                <a:path h="4125303" w="730260">
                  <a:moveTo>
                    <a:pt x="142402" y="0"/>
                  </a:moveTo>
                  <a:lnTo>
                    <a:pt x="587858" y="0"/>
                  </a:lnTo>
                  <a:cubicBezTo>
                    <a:pt x="625626" y="0"/>
                    <a:pt x="661846" y="15003"/>
                    <a:pt x="688552" y="41708"/>
                  </a:cubicBezTo>
                  <a:cubicBezTo>
                    <a:pt x="715257" y="68414"/>
                    <a:pt x="730260" y="104634"/>
                    <a:pt x="730260" y="142402"/>
                  </a:cubicBezTo>
                  <a:lnTo>
                    <a:pt x="730260" y="3982901"/>
                  </a:lnTo>
                  <a:cubicBezTo>
                    <a:pt x="730260" y="4020669"/>
                    <a:pt x="715257" y="4056889"/>
                    <a:pt x="688552" y="4083595"/>
                  </a:cubicBezTo>
                  <a:cubicBezTo>
                    <a:pt x="661846" y="4110300"/>
                    <a:pt x="625626" y="4125303"/>
                    <a:pt x="587858" y="4125303"/>
                  </a:cubicBezTo>
                  <a:lnTo>
                    <a:pt x="142402" y="4125303"/>
                  </a:lnTo>
                  <a:cubicBezTo>
                    <a:pt x="104634" y="4125303"/>
                    <a:pt x="68414" y="4110300"/>
                    <a:pt x="41708" y="4083595"/>
                  </a:cubicBezTo>
                  <a:cubicBezTo>
                    <a:pt x="15003" y="4056889"/>
                    <a:pt x="0" y="4020669"/>
                    <a:pt x="0" y="3982901"/>
                  </a:cubicBezTo>
                  <a:lnTo>
                    <a:pt x="0" y="142402"/>
                  </a:lnTo>
                  <a:cubicBezTo>
                    <a:pt x="0" y="104634"/>
                    <a:pt x="15003" y="68414"/>
                    <a:pt x="41708" y="41708"/>
                  </a:cubicBezTo>
                  <a:cubicBezTo>
                    <a:pt x="68414" y="15003"/>
                    <a:pt x="104634" y="0"/>
                    <a:pt x="142402" y="0"/>
                  </a:cubicBezTo>
                  <a:close/>
                </a:path>
              </a:pathLst>
            </a:custGeom>
            <a:solidFill>
              <a:srgbClr val="D5EBC8"/>
            </a:solidFill>
          </p:spPr>
        </p:sp>
        <p:sp>
          <p:nvSpPr>
            <p:cNvPr name="TextBox 8" id="8"/>
            <p:cNvSpPr txBox="true"/>
            <p:nvPr/>
          </p:nvSpPr>
          <p:spPr>
            <a:xfrm>
              <a:off x="0" y="-104775"/>
              <a:ext cx="730260" cy="4230078"/>
            </a:xfrm>
            <a:prstGeom prst="rect">
              <a:avLst/>
            </a:prstGeom>
          </p:spPr>
          <p:txBody>
            <a:bodyPr anchor="ctr" rtlCol="false" tIns="50800" lIns="50800" bIns="50800" rIns="50800"/>
            <a:lstStyle/>
            <a:p>
              <a:pPr algn="ctr">
                <a:lnSpc>
                  <a:spcPts val="3703"/>
                </a:lnSpc>
              </a:pPr>
            </a:p>
          </p:txBody>
        </p:sp>
      </p:grpSp>
      <p:sp>
        <p:nvSpPr>
          <p:cNvPr name="Freeform 9" id="9"/>
          <p:cNvSpPr/>
          <p:nvPr/>
        </p:nvSpPr>
        <p:spPr>
          <a:xfrm flipH="false" flipV="false" rot="0">
            <a:off x="5273200" y="4451102"/>
            <a:ext cx="11775506" cy="1906281"/>
          </a:xfrm>
          <a:custGeom>
            <a:avLst/>
            <a:gdLst/>
            <a:ahLst/>
            <a:cxnLst/>
            <a:rect r="r" b="b" t="t" l="l"/>
            <a:pathLst>
              <a:path h="1906281" w="11775506">
                <a:moveTo>
                  <a:pt x="0" y="0"/>
                </a:moveTo>
                <a:lnTo>
                  <a:pt x="11775507" y="0"/>
                </a:lnTo>
                <a:lnTo>
                  <a:pt x="11775507" y="1906280"/>
                </a:lnTo>
                <a:lnTo>
                  <a:pt x="0" y="1906280"/>
                </a:lnTo>
                <a:lnTo>
                  <a:pt x="0" y="0"/>
                </a:lnTo>
                <a:close/>
              </a:path>
            </a:pathLst>
          </a:custGeom>
          <a:blipFill>
            <a:blip r:embed="rId3"/>
            <a:stretch>
              <a:fillRect l="0" t="0" r="0" b="0"/>
            </a:stretch>
          </a:blipFill>
        </p:spPr>
      </p:sp>
      <p:sp>
        <p:nvSpPr>
          <p:cNvPr name="Freeform 10" id="10"/>
          <p:cNvSpPr/>
          <p:nvPr/>
        </p:nvSpPr>
        <p:spPr>
          <a:xfrm flipH="false" flipV="false" rot="0">
            <a:off x="5419886" y="6745155"/>
            <a:ext cx="11628820" cy="1926246"/>
          </a:xfrm>
          <a:custGeom>
            <a:avLst/>
            <a:gdLst/>
            <a:ahLst/>
            <a:cxnLst/>
            <a:rect r="r" b="b" t="t" l="l"/>
            <a:pathLst>
              <a:path h="1926246" w="11628820">
                <a:moveTo>
                  <a:pt x="0" y="0"/>
                </a:moveTo>
                <a:lnTo>
                  <a:pt x="11628821" y="0"/>
                </a:lnTo>
                <a:lnTo>
                  <a:pt x="11628821" y="1926246"/>
                </a:lnTo>
                <a:lnTo>
                  <a:pt x="0" y="1926246"/>
                </a:lnTo>
                <a:lnTo>
                  <a:pt x="0" y="0"/>
                </a:lnTo>
                <a:close/>
              </a:path>
            </a:pathLst>
          </a:custGeom>
          <a:blipFill>
            <a:blip r:embed="rId4"/>
            <a:stretch>
              <a:fillRect l="0" t="0" r="0" b="0"/>
            </a:stretch>
          </a:blipFill>
        </p:spPr>
      </p:sp>
      <p:sp>
        <p:nvSpPr>
          <p:cNvPr name="Freeform 11" id="11"/>
          <p:cNvSpPr/>
          <p:nvPr/>
        </p:nvSpPr>
        <p:spPr>
          <a:xfrm flipH="false" flipV="false" rot="0">
            <a:off x="1793916" y="4451102"/>
            <a:ext cx="3479284" cy="1906281"/>
          </a:xfrm>
          <a:custGeom>
            <a:avLst/>
            <a:gdLst/>
            <a:ahLst/>
            <a:cxnLst/>
            <a:rect r="r" b="b" t="t" l="l"/>
            <a:pathLst>
              <a:path h="1906281" w="3479284">
                <a:moveTo>
                  <a:pt x="0" y="0"/>
                </a:moveTo>
                <a:lnTo>
                  <a:pt x="3479284" y="0"/>
                </a:lnTo>
                <a:lnTo>
                  <a:pt x="3479284" y="1906280"/>
                </a:lnTo>
                <a:lnTo>
                  <a:pt x="0" y="1906280"/>
                </a:lnTo>
                <a:lnTo>
                  <a:pt x="0" y="0"/>
                </a:lnTo>
                <a:close/>
              </a:path>
            </a:pathLst>
          </a:custGeom>
          <a:blipFill>
            <a:blip r:embed="rId5"/>
            <a:stretch>
              <a:fillRect l="-3436" t="0" r="-3436" b="0"/>
            </a:stretch>
          </a:blipFill>
        </p:spPr>
      </p:sp>
      <p:sp>
        <p:nvSpPr>
          <p:cNvPr name="TextBox 12" id="12"/>
          <p:cNvSpPr txBox="true"/>
          <p:nvPr/>
        </p:nvSpPr>
        <p:spPr>
          <a:xfrm rot="0">
            <a:off x="1951734" y="1400802"/>
            <a:ext cx="14906946" cy="2406015"/>
          </a:xfrm>
          <a:prstGeom prst="rect">
            <a:avLst/>
          </a:prstGeom>
        </p:spPr>
        <p:txBody>
          <a:bodyPr anchor="t" rtlCol="false" tIns="0" lIns="0" bIns="0" rIns="0">
            <a:spAutoFit/>
          </a:bodyPr>
          <a:lstStyle/>
          <a:p>
            <a:pPr algn="ctr">
              <a:lnSpc>
                <a:spcPts val="4830"/>
              </a:lnSpc>
              <a:spcBef>
                <a:spcPct val="0"/>
              </a:spcBef>
            </a:pPr>
            <a:r>
              <a:rPr lang="en-US" sz="3000">
                <a:solidFill>
                  <a:srgbClr val="000000"/>
                </a:solidFill>
                <a:latin typeface="Lato 1 Bold"/>
              </a:rPr>
              <a:t>We have conducted a thorough financial analysis and have developed a comprehensive start-up and operating budget. The start-up costs include equipment purchases, renovations, licenses/permits, and marketing expenses. Our operating budget covers ongoing expenses such as rent, utilities, payroll, supplies, and marketing.</a:t>
            </a:r>
          </a:p>
        </p:txBody>
      </p:sp>
      <p:sp>
        <p:nvSpPr>
          <p:cNvPr name="TextBox 13" id="13"/>
          <p:cNvSpPr txBox="true"/>
          <p:nvPr/>
        </p:nvSpPr>
        <p:spPr>
          <a:xfrm rot="0">
            <a:off x="1028700" y="125094"/>
            <a:ext cx="6643692" cy="903606"/>
          </a:xfrm>
          <a:prstGeom prst="rect">
            <a:avLst/>
          </a:prstGeom>
        </p:spPr>
        <p:txBody>
          <a:bodyPr anchor="t" rtlCol="false" tIns="0" lIns="0" bIns="0" rIns="0">
            <a:spAutoFit/>
          </a:bodyPr>
          <a:lstStyle/>
          <a:p>
            <a:pPr algn="ctr">
              <a:lnSpc>
                <a:spcPts val="7419"/>
              </a:lnSpc>
              <a:spcBef>
                <a:spcPct val="0"/>
              </a:spcBef>
            </a:pPr>
            <a:r>
              <a:rPr lang="en-US" sz="5299">
                <a:solidFill>
                  <a:srgbClr val="FF7412"/>
                </a:solidFill>
                <a:latin typeface="Alegreya Bold"/>
              </a:rPr>
              <a:t>Financial Management</a:t>
            </a:r>
          </a:p>
        </p:txBody>
      </p:sp>
      <p:sp>
        <p:nvSpPr>
          <p:cNvPr name="Freeform 14" id="14"/>
          <p:cNvSpPr/>
          <p:nvPr/>
        </p:nvSpPr>
        <p:spPr>
          <a:xfrm flipH="false" flipV="false" rot="0">
            <a:off x="1758522" y="6769763"/>
            <a:ext cx="3661365" cy="1877029"/>
          </a:xfrm>
          <a:custGeom>
            <a:avLst/>
            <a:gdLst/>
            <a:ahLst/>
            <a:cxnLst/>
            <a:rect r="r" b="b" t="t" l="l"/>
            <a:pathLst>
              <a:path h="1877029" w="3661365">
                <a:moveTo>
                  <a:pt x="0" y="0"/>
                </a:moveTo>
                <a:lnTo>
                  <a:pt x="3661364" y="0"/>
                </a:lnTo>
                <a:lnTo>
                  <a:pt x="3661364" y="1877029"/>
                </a:lnTo>
                <a:lnTo>
                  <a:pt x="0" y="1877029"/>
                </a:lnTo>
                <a:lnTo>
                  <a:pt x="0" y="0"/>
                </a:lnTo>
                <a:close/>
              </a:path>
            </a:pathLst>
          </a:custGeom>
          <a:blipFill>
            <a:blip r:embed="rId5"/>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500783" cy="10287000"/>
            <a:chOff x="0" y="0"/>
            <a:chExt cx="131893" cy="2709333"/>
          </a:xfrm>
        </p:grpSpPr>
        <p:sp>
          <p:nvSpPr>
            <p:cNvPr name="Freeform 3" id="3"/>
            <p:cNvSpPr/>
            <p:nvPr/>
          </p:nvSpPr>
          <p:spPr>
            <a:xfrm flipH="false" flipV="false" rot="0">
              <a:off x="0" y="0"/>
              <a:ext cx="131893" cy="2709333"/>
            </a:xfrm>
            <a:custGeom>
              <a:avLst/>
              <a:gdLst/>
              <a:ahLst/>
              <a:cxnLst/>
              <a:rect r="r" b="b" t="t" l="l"/>
              <a:pathLst>
                <a:path h="2709333" w="131893">
                  <a:moveTo>
                    <a:pt x="0" y="0"/>
                  </a:moveTo>
                  <a:lnTo>
                    <a:pt x="131893" y="0"/>
                  </a:lnTo>
                  <a:lnTo>
                    <a:pt x="131893" y="2709333"/>
                  </a:lnTo>
                  <a:lnTo>
                    <a:pt x="0" y="2709333"/>
                  </a:lnTo>
                  <a:close/>
                </a:path>
              </a:pathLst>
            </a:custGeom>
            <a:solidFill>
              <a:srgbClr val="FF7412"/>
            </a:solidFill>
          </p:spPr>
        </p:sp>
        <p:sp>
          <p:nvSpPr>
            <p:cNvPr name="TextBox 4" id="4"/>
            <p:cNvSpPr txBox="true"/>
            <p:nvPr/>
          </p:nvSpPr>
          <p:spPr>
            <a:xfrm>
              <a:off x="0" y="-57150"/>
              <a:ext cx="131893" cy="2766483"/>
            </a:xfrm>
            <a:prstGeom prst="rect">
              <a:avLst/>
            </a:prstGeom>
          </p:spPr>
          <p:txBody>
            <a:bodyPr anchor="ctr" rtlCol="false" tIns="50800" lIns="50800" bIns="50800" rIns="50800"/>
            <a:lstStyle/>
            <a:p>
              <a:pPr algn="ctr">
                <a:lnSpc>
                  <a:spcPts val="3220"/>
                </a:lnSpc>
              </a:pPr>
            </a:p>
          </p:txBody>
        </p:sp>
      </p:grpSp>
      <p:sp>
        <p:nvSpPr>
          <p:cNvPr name="Freeform 5" id="5"/>
          <p:cNvSpPr/>
          <p:nvPr/>
        </p:nvSpPr>
        <p:spPr>
          <a:xfrm flipH="false" flipV="false" rot="0">
            <a:off x="1028700" y="1140128"/>
            <a:ext cx="16749828" cy="8006744"/>
          </a:xfrm>
          <a:custGeom>
            <a:avLst/>
            <a:gdLst/>
            <a:ahLst/>
            <a:cxnLst/>
            <a:rect r="r" b="b" t="t" l="l"/>
            <a:pathLst>
              <a:path h="8006744" w="16749828">
                <a:moveTo>
                  <a:pt x="0" y="0"/>
                </a:moveTo>
                <a:lnTo>
                  <a:pt x="16749828" y="0"/>
                </a:lnTo>
                <a:lnTo>
                  <a:pt x="16749828" y="8006744"/>
                </a:lnTo>
                <a:lnTo>
                  <a:pt x="0" y="8006744"/>
                </a:lnTo>
                <a:lnTo>
                  <a:pt x="0" y="0"/>
                </a:lnTo>
                <a:close/>
              </a:path>
            </a:pathLst>
          </a:custGeom>
          <a:blipFill>
            <a:blip r:embed="rId2">
              <a:alphaModFix amt="29000"/>
            </a:blip>
            <a:stretch>
              <a:fillRect l="0" t="-27305" r="0" b="-12071"/>
            </a:stretch>
          </a:blipFill>
        </p:spPr>
      </p:sp>
      <p:grpSp>
        <p:nvGrpSpPr>
          <p:cNvPr name="Group 6" id="6"/>
          <p:cNvGrpSpPr/>
          <p:nvPr/>
        </p:nvGrpSpPr>
        <p:grpSpPr>
          <a:xfrm rot="5400000">
            <a:off x="1765028" y="1497561"/>
            <a:ext cx="6560512" cy="7291878"/>
            <a:chOff x="0" y="0"/>
            <a:chExt cx="1727872" cy="1920495"/>
          </a:xfrm>
        </p:grpSpPr>
        <p:sp>
          <p:nvSpPr>
            <p:cNvPr name="Freeform 7" id="7"/>
            <p:cNvSpPr/>
            <p:nvPr/>
          </p:nvSpPr>
          <p:spPr>
            <a:xfrm flipH="false" flipV="false" rot="0">
              <a:off x="0" y="0"/>
              <a:ext cx="1727871" cy="1920495"/>
            </a:xfrm>
            <a:custGeom>
              <a:avLst/>
              <a:gdLst/>
              <a:ahLst/>
              <a:cxnLst/>
              <a:rect r="r" b="b" t="t" l="l"/>
              <a:pathLst>
                <a:path h="1920495" w="1727871">
                  <a:moveTo>
                    <a:pt x="60184" y="0"/>
                  </a:moveTo>
                  <a:lnTo>
                    <a:pt x="1667688" y="0"/>
                  </a:lnTo>
                  <a:cubicBezTo>
                    <a:pt x="1700926" y="0"/>
                    <a:pt x="1727871" y="26945"/>
                    <a:pt x="1727871" y="60184"/>
                  </a:cubicBezTo>
                  <a:lnTo>
                    <a:pt x="1727871" y="1860311"/>
                  </a:lnTo>
                  <a:cubicBezTo>
                    <a:pt x="1727871" y="1893549"/>
                    <a:pt x="1700926" y="1920495"/>
                    <a:pt x="1667688" y="1920495"/>
                  </a:cubicBezTo>
                  <a:lnTo>
                    <a:pt x="60184" y="1920495"/>
                  </a:lnTo>
                  <a:cubicBezTo>
                    <a:pt x="26945" y="1920495"/>
                    <a:pt x="0" y="1893549"/>
                    <a:pt x="0" y="1860311"/>
                  </a:cubicBezTo>
                  <a:lnTo>
                    <a:pt x="0" y="60184"/>
                  </a:lnTo>
                  <a:cubicBezTo>
                    <a:pt x="0" y="26945"/>
                    <a:pt x="26945" y="0"/>
                    <a:pt x="60184" y="0"/>
                  </a:cubicBezTo>
                  <a:close/>
                </a:path>
              </a:pathLst>
            </a:custGeom>
            <a:solidFill>
              <a:srgbClr val="D5EBC8"/>
            </a:solidFill>
          </p:spPr>
        </p:sp>
        <p:sp>
          <p:nvSpPr>
            <p:cNvPr name="TextBox 8" id="8"/>
            <p:cNvSpPr txBox="true"/>
            <p:nvPr/>
          </p:nvSpPr>
          <p:spPr>
            <a:xfrm>
              <a:off x="0" y="-104775"/>
              <a:ext cx="1727872" cy="2025270"/>
            </a:xfrm>
            <a:prstGeom prst="rect">
              <a:avLst/>
            </a:prstGeom>
          </p:spPr>
          <p:txBody>
            <a:bodyPr anchor="ctr" rtlCol="false" tIns="50800" lIns="50800" bIns="50800" rIns="50800"/>
            <a:lstStyle/>
            <a:p>
              <a:pPr algn="ctr">
                <a:lnSpc>
                  <a:spcPts val="3703"/>
                </a:lnSpc>
              </a:pPr>
            </a:p>
          </p:txBody>
        </p:sp>
      </p:grpSp>
      <p:sp>
        <p:nvSpPr>
          <p:cNvPr name="Freeform 9" id="9"/>
          <p:cNvSpPr/>
          <p:nvPr/>
        </p:nvSpPr>
        <p:spPr>
          <a:xfrm flipH="false" flipV="false" rot="0">
            <a:off x="9881946" y="2001015"/>
            <a:ext cx="6894616" cy="6422741"/>
          </a:xfrm>
          <a:custGeom>
            <a:avLst/>
            <a:gdLst/>
            <a:ahLst/>
            <a:cxnLst/>
            <a:rect r="r" b="b" t="t" l="l"/>
            <a:pathLst>
              <a:path h="6422741" w="6894616">
                <a:moveTo>
                  <a:pt x="0" y="0"/>
                </a:moveTo>
                <a:lnTo>
                  <a:pt x="6894615" y="0"/>
                </a:lnTo>
                <a:lnTo>
                  <a:pt x="6894615" y="6422741"/>
                </a:lnTo>
                <a:lnTo>
                  <a:pt x="0" y="6422741"/>
                </a:lnTo>
                <a:lnTo>
                  <a:pt x="0" y="0"/>
                </a:lnTo>
                <a:close/>
              </a:path>
            </a:pathLst>
          </a:custGeom>
          <a:blipFill>
            <a:blip r:embed="rId3"/>
            <a:stretch>
              <a:fillRect l="0" t="0" r="0" b="0"/>
            </a:stretch>
          </a:blipFill>
        </p:spPr>
      </p:sp>
      <p:sp>
        <p:nvSpPr>
          <p:cNvPr name="TextBox 10" id="10"/>
          <p:cNvSpPr txBox="true"/>
          <p:nvPr/>
        </p:nvSpPr>
        <p:spPr>
          <a:xfrm rot="0">
            <a:off x="1547306" y="2049780"/>
            <a:ext cx="6995956" cy="6063615"/>
          </a:xfrm>
          <a:prstGeom prst="rect">
            <a:avLst/>
          </a:prstGeom>
        </p:spPr>
        <p:txBody>
          <a:bodyPr anchor="t" rtlCol="false" tIns="0" lIns="0" bIns="0" rIns="0">
            <a:spAutoFit/>
          </a:bodyPr>
          <a:lstStyle/>
          <a:p>
            <a:pPr algn="ctr">
              <a:lnSpc>
                <a:spcPts val="4830"/>
              </a:lnSpc>
              <a:spcBef>
                <a:spcPct val="0"/>
              </a:spcBef>
            </a:pPr>
            <a:r>
              <a:rPr lang="en-US" sz="3000">
                <a:solidFill>
                  <a:srgbClr val="000000"/>
                </a:solidFill>
                <a:latin typeface="Lato 1 Bold"/>
              </a:rPr>
              <a:t>The start-up costs for our restaurant include equipment purchases, leasehold improvements, licenses/permits, initial inventory, marketing expenses, and personnel costs. A detailed breakdown of these costs can be found in the Appendix. We have secured adequate funding through a combination of personal investment and a small business loan.</a:t>
            </a:r>
          </a:p>
        </p:txBody>
      </p:sp>
      <p:sp>
        <p:nvSpPr>
          <p:cNvPr name="TextBox 11" id="11"/>
          <p:cNvSpPr txBox="true"/>
          <p:nvPr/>
        </p:nvSpPr>
        <p:spPr>
          <a:xfrm rot="0">
            <a:off x="1028700" y="125094"/>
            <a:ext cx="8853246" cy="903606"/>
          </a:xfrm>
          <a:prstGeom prst="rect">
            <a:avLst/>
          </a:prstGeom>
        </p:spPr>
        <p:txBody>
          <a:bodyPr anchor="t" rtlCol="false" tIns="0" lIns="0" bIns="0" rIns="0">
            <a:spAutoFit/>
          </a:bodyPr>
          <a:lstStyle/>
          <a:p>
            <a:pPr algn="ctr">
              <a:lnSpc>
                <a:spcPts val="7419"/>
              </a:lnSpc>
              <a:spcBef>
                <a:spcPct val="0"/>
              </a:spcBef>
            </a:pPr>
            <a:r>
              <a:rPr lang="en-US" sz="5299">
                <a:solidFill>
                  <a:srgbClr val="FF7412"/>
                </a:solidFill>
                <a:latin typeface="Alegreya Bold"/>
              </a:rPr>
              <a:t>Start-Up/Acquisition Summary</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500783" cy="10287000"/>
            <a:chOff x="0" y="0"/>
            <a:chExt cx="131893" cy="2709333"/>
          </a:xfrm>
        </p:grpSpPr>
        <p:sp>
          <p:nvSpPr>
            <p:cNvPr name="Freeform 3" id="3"/>
            <p:cNvSpPr/>
            <p:nvPr/>
          </p:nvSpPr>
          <p:spPr>
            <a:xfrm flipH="false" flipV="false" rot="0">
              <a:off x="0" y="0"/>
              <a:ext cx="131893" cy="2709333"/>
            </a:xfrm>
            <a:custGeom>
              <a:avLst/>
              <a:gdLst/>
              <a:ahLst/>
              <a:cxnLst/>
              <a:rect r="r" b="b" t="t" l="l"/>
              <a:pathLst>
                <a:path h="2709333" w="131893">
                  <a:moveTo>
                    <a:pt x="0" y="0"/>
                  </a:moveTo>
                  <a:lnTo>
                    <a:pt x="131893" y="0"/>
                  </a:lnTo>
                  <a:lnTo>
                    <a:pt x="131893" y="2709333"/>
                  </a:lnTo>
                  <a:lnTo>
                    <a:pt x="0" y="2709333"/>
                  </a:lnTo>
                  <a:close/>
                </a:path>
              </a:pathLst>
            </a:custGeom>
            <a:solidFill>
              <a:srgbClr val="FF7412"/>
            </a:solidFill>
          </p:spPr>
        </p:sp>
        <p:sp>
          <p:nvSpPr>
            <p:cNvPr name="TextBox 4" id="4"/>
            <p:cNvSpPr txBox="true"/>
            <p:nvPr/>
          </p:nvSpPr>
          <p:spPr>
            <a:xfrm>
              <a:off x="0" y="-57150"/>
              <a:ext cx="131893" cy="2766483"/>
            </a:xfrm>
            <a:prstGeom prst="rect">
              <a:avLst/>
            </a:prstGeom>
          </p:spPr>
          <p:txBody>
            <a:bodyPr anchor="ctr" rtlCol="false" tIns="50800" lIns="50800" bIns="50800" rIns="50800"/>
            <a:lstStyle/>
            <a:p>
              <a:pPr algn="ctr">
                <a:lnSpc>
                  <a:spcPts val="3220"/>
                </a:lnSpc>
              </a:pPr>
            </a:p>
          </p:txBody>
        </p:sp>
      </p:grpSp>
      <p:sp>
        <p:nvSpPr>
          <p:cNvPr name="Freeform 5" id="5"/>
          <p:cNvSpPr/>
          <p:nvPr/>
        </p:nvSpPr>
        <p:spPr>
          <a:xfrm flipH="false" flipV="false" rot="0">
            <a:off x="1028700" y="1140128"/>
            <a:ext cx="16749828" cy="8006744"/>
          </a:xfrm>
          <a:custGeom>
            <a:avLst/>
            <a:gdLst/>
            <a:ahLst/>
            <a:cxnLst/>
            <a:rect r="r" b="b" t="t" l="l"/>
            <a:pathLst>
              <a:path h="8006744" w="16749828">
                <a:moveTo>
                  <a:pt x="0" y="0"/>
                </a:moveTo>
                <a:lnTo>
                  <a:pt x="16749828" y="0"/>
                </a:lnTo>
                <a:lnTo>
                  <a:pt x="16749828" y="8006744"/>
                </a:lnTo>
                <a:lnTo>
                  <a:pt x="0" y="8006744"/>
                </a:lnTo>
                <a:lnTo>
                  <a:pt x="0" y="0"/>
                </a:lnTo>
                <a:close/>
              </a:path>
            </a:pathLst>
          </a:custGeom>
          <a:blipFill>
            <a:blip r:embed="rId2">
              <a:alphaModFix amt="29000"/>
            </a:blip>
            <a:stretch>
              <a:fillRect l="0" t="-27305" r="0" b="-12071"/>
            </a:stretch>
          </a:blipFill>
        </p:spPr>
      </p:sp>
      <p:grpSp>
        <p:nvGrpSpPr>
          <p:cNvPr name="Group 6" id="6"/>
          <p:cNvGrpSpPr/>
          <p:nvPr/>
        </p:nvGrpSpPr>
        <p:grpSpPr>
          <a:xfrm rot="5400000">
            <a:off x="1765028" y="1497561"/>
            <a:ext cx="6560512" cy="7291878"/>
            <a:chOff x="0" y="0"/>
            <a:chExt cx="1727872" cy="1920495"/>
          </a:xfrm>
        </p:grpSpPr>
        <p:sp>
          <p:nvSpPr>
            <p:cNvPr name="Freeform 7" id="7"/>
            <p:cNvSpPr/>
            <p:nvPr/>
          </p:nvSpPr>
          <p:spPr>
            <a:xfrm flipH="false" flipV="false" rot="0">
              <a:off x="0" y="0"/>
              <a:ext cx="1727871" cy="1920495"/>
            </a:xfrm>
            <a:custGeom>
              <a:avLst/>
              <a:gdLst/>
              <a:ahLst/>
              <a:cxnLst/>
              <a:rect r="r" b="b" t="t" l="l"/>
              <a:pathLst>
                <a:path h="1920495" w="1727871">
                  <a:moveTo>
                    <a:pt x="60184" y="0"/>
                  </a:moveTo>
                  <a:lnTo>
                    <a:pt x="1667688" y="0"/>
                  </a:lnTo>
                  <a:cubicBezTo>
                    <a:pt x="1700926" y="0"/>
                    <a:pt x="1727871" y="26945"/>
                    <a:pt x="1727871" y="60184"/>
                  </a:cubicBezTo>
                  <a:lnTo>
                    <a:pt x="1727871" y="1860311"/>
                  </a:lnTo>
                  <a:cubicBezTo>
                    <a:pt x="1727871" y="1893549"/>
                    <a:pt x="1700926" y="1920495"/>
                    <a:pt x="1667688" y="1920495"/>
                  </a:cubicBezTo>
                  <a:lnTo>
                    <a:pt x="60184" y="1920495"/>
                  </a:lnTo>
                  <a:cubicBezTo>
                    <a:pt x="26945" y="1920495"/>
                    <a:pt x="0" y="1893549"/>
                    <a:pt x="0" y="1860311"/>
                  </a:cubicBezTo>
                  <a:lnTo>
                    <a:pt x="0" y="60184"/>
                  </a:lnTo>
                  <a:cubicBezTo>
                    <a:pt x="0" y="26945"/>
                    <a:pt x="26945" y="0"/>
                    <a:pt x="60184" y="0"/>
                  </a:cubicBezTo>
                  <a:close/>
                </a:path>
              </a:pathLst>
            </a:custGeom>
            <a:solidFill>
              <a:srgbClr val="D5EBC8"/>
            </a:solidFill>
          </p:spPr>
        </p:sp>
        <p:sp>
          <p:nvSpPr>
            <p:cNvPr name="TextBox 8" id="8"/>
            <p:cNvSpPr txBox="true"/>
            <p:nvPr/>
          </p:nvSpPr>
          <p:spPr>
            <a:xfrm>
              <a:off x="0" y="-104775"/>
              <a:ext cx="1727872" cy="2025270"/>
            </a:xfrm>
            <a:prstGeom prst="rect">
              <a:avLst/>
            </a:prstGeom>
          </p:spPr>
          <p:txBody>
            <a:bodyPr anchor="ctr" rtlCol="false" tIns="50800" lIns="50800" bIns="50800" rIns="50800"/>
            <a:lstStyle/>
            <a:p>
              <a:pPr algn="ctr">
                <a:lnSpc>
                  <a:spcPts val="3703"/>
                </a:lnSpc>
              </a:pPr>
            </a:p>
          </p:txBody>
        </p:sp>
      </p:grpSp>
      <p:sp>
        <p:nvSpPr>
          <p:cNvPr name="TextBox 9" id="9"/>
          <p:cNvSpPr txBox="true"/>
          <p:nvPr/>
        </p:nvSpPr>
        <p:spPr>
          <a:xfrm rot="0">
            <a:off x="1547306" y="2049780"/>
            <a:ext cx="6995956" cy="6063615"/>
          </a:xfrm>
          <a:prstGeom prst="rect">
            <a:avLst/>
          </a:prstGeom>
        </p:spPr>
        <p:txBody>
          <a:bodyPr anchor="t" rtlCol="false" tIns="0" lIns="0" bIns="0" rIns="0">
            <a:spAutoFit/>
          </a:bodyPr>
          <a:lstStyle/>
          <a:p>
            <a:pPr algn="ctr">
              <a:lnSpc>
                <a:spcPts val="4830"/>
              </a:lnSpc>
              <a:spcBef>
                <a:spcPct val="0"/>
              </a:spcBef>
            </a:pPr>
            <a:r>
              <a:rPr lang="en-US" sz="3000">
                <a:solidFill>
                  <a:srgbClr val="000000"/>
                </a:solidFill>
                <a:latin typeface="Lato 1 Bold"/>
              </a:rPr>
              <a:t>The start-up costs for our restaurant include equipment purchases, leasehold improvements, licenses/permits, initial inventory, marketing expenses, and personnel costs. A detailed breakdown of these costs can be found in the Appendix. We have secured adequate funding through a combination of personal investment and a small business loan.</a:t>
            </a:r>
          </a:p>
        </p:txBody>
      </p:sp>
      <p:sp>
        <p:nvSpPr>
          <p:cNvPr name="TextBox 10" id="10"/>
          <p:cNvSpPr txBox="true"/>
          <p:nvPr/>
        </p:nvSpPr>
        <p:spPr>
          <a:xfrm rot="0">
            <a:off x="1028700" y="125094"/>
            <a:ext cx="8853246" cy="903606"/>
          </a:xfrm>
          <a:prstGeom prst="rect">
            <a:avLst/>
          </a:prstGeom>
        </p:spPr>
        <p:txBody>
          <a:bodyPr anchor="t" rtlCol="false" tIns="0" lIns="0" bIns="0" rIns="0">
            <a:spAutoFit/>
          </a:bodyPr>
          <a:lstStyle/>
          <a:p>
            <a:pPr algn="ctr">
              <a:lnSpc>
                <a:spcPts val="7419"/>
              </a:lnSpc>
              <a:spcBef>
                <a:spcPct val="0"/>
              </a:spcBef>
            </a:pPr>
            <a:r>
              <a:rPr lang="en-US" sz="5299">
                <a:solidFill>
                  <a:srgbClr val="FF7412"/>
                </a:solidFill>
                <a:latin typeface="Alegreya Bold"/>
              </a:rPr>
              <a:t>Start-Up/Acquisition Summary</a:t>
            </a:r>
          </a:p>
        </p:txBody>
      </p:sp>
      <p:sp>
        <p:nvSpPr>
          <p:cNvPr name="Freeform 11" id="11"/>
          <p:cNvSpPr/>
          <p:nvPr/>
        </p:nvSpPr>
        <p:spPr>
          <a:xfrm flipH="false" flipV="false" rot="0">
            <a:off x="9881946" y="2001015"/>
            <a:ext cx="6430678" cy="6422741"/>
          </a:xfrm>
          <a:custGeom>
            <a:avLst/>
            <a:gdLst/>
            <a:ahLst/>
            <a:cxnLst/>
            <a:rect r="r" b="b" t="t" l="l"/>
            <a:pathLst>
              <a:path h="6422741" w="6430678">
                <a:moveTo>
                  <a:pt x="0" y="0"/>
                </a:moveTo>
                <a:lnTo>
                  <a:pt x="6430677" y="0"/>
                </a:lnTo>
                <a:lnTo>
                  <a:pt x="6430677" y="6422741"/>
                </a:lnTo>
                <a:lnTo>
                  <a:pt x="0" y="6422741"/>
                </a:lnTo>
                <a:lnTo>
                  <a:pt x="0" y="0"/>
                </a:lnTo>
                <a:close/>
              </a:path>
            </a:pathLst>
          </a:custGeom>
          <a:blipFill>
            <a:blip r:embed="rId3"/>
            <a:stretch>
              <a:fillRect l="0" t="-591" r="-300" b="-591"/>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4794095" cy="10287000"/>
            <a:chOff x="0" y="0"/>
            <a:chExt cx="1262642" cy="2709333"/>
          </a:xfrm>
        </p:grpSpPr>
        <p:sp>
          <p:nvSpPr>
            <p:cNvPr name="Freeform 3" id="3"/>
            <p:cNvSpPr/>
            <p:nvPr/>
          </p:nvSpPr>
          <p:spPr>
            <a:xfrm flipH="false" flipV="false" rot="0">
              <a:off x="0" y="0"/>
              <a:ext cx="1262642" cy="2709333"/>
            </a:xfrm>
            <a:custGeom>
              <a:avLst/>
              <a:gdLst/>
              <a:ahLst/>
              <a:cxnLst/>
              <a:rect r="r" b="b" t="t" l="l"/>
              <a:pathLst>
                <a:path h="2709333" w="1262642">
                  <a:moveTo>
                    <a:pt x="0" y="0"/>
                  </a:moveTo>
                  <a:lnTo>
                    <a:pt x="1262642" y="0"/>
                  </a:lnTo>
                  <a:lnTo>
                    <a:pt x="1262642" y="2709333"/>
                  </a:lnTo>
                  <a:lnTo>
                    <a:pt x="0" y="2709333"/>
                  </a:lnTo>
                  <a:close/>
                </a:path>
              </a:pathLst>
            </a:custGeom>
            <a:solidFill>
              <a:srgbClr val="FF7412"/>
            </a:solidFill>
          </p:spPr>
        </p:sp>
        <p:sp>
          <p:nvSpPr>
            <p:cNvPr name="TextBox 4" id="4"/>
            <p:cNvSpPr txBox="true"/>
            <p:nvPr/>
          </p:nvSpPr>
          <p:spPr>
            <a:xfrm>
              <a:off x="0" y="-57150"/>
              <a:ext cx="1262642" cy="2766483"/>
            </a:xfrm>
            <a:prstGeom prst="rect">
              <a:avLst/>
            </a:prstGeom>
          </p:spPr>
          <p:txBody>
            <a:bodyPr anchor="ctr" rtlCol="false" tIns="50800" lIns="50800" bIns="50800" rIns="50800"/>
            <a:lstStyle/>
            <a:p>
              <a:pPr algn="ctr">
                <a:lnSpc>
                  <a:spcPts val="3220"/>
                </a:lnSpc>
              </a:pPr>
            </a:p>
          </p:txBody>
        </p:sp>
      </p:grpSp>
      <p:sp>
        <p:nvSpPr>
          <p:cNvPr name="Freeform 5" id="5"/>
          <p:cNvSpPr/>
          <p:nvPr/>
        </p:nvSpPr>
        <p:spPr>
          <a:xfrm flipH="false" flipV="false" rot="0">
            <a:off x="1028700" y="1028700"/>
            <a:ext cx="5655302" cy="9258300"/>
          </a:xfrm>
          <a:custGeom>
            <a:avLst/>
            <a:gdLst/>
            <a:ahLst/>
            <a:cxnLst/>
            <a:rect r="r" b="b" t="t" l="l"/>
            <a:pathLst>
              <a:path h="9258300" w="5655302">
                <a:moveTo>
                  <a:pt x="0" y="0"/>
                </a:moveTo>
                <a:lnTo>
                  <a:pt x="5655302" y="0"/>
                </a:lnTo>
                <a:lnTo>
                  <a:pt x="5655302" y="9258300"/>
                </a:lnTo>
                <a:lnTo>
                  <a:pt x="0" y="9258300"/>
                </a:lnTo>
                <a:lnTo>
                  <a:pt x="0" y="0"/>
                </a:lnTo>
                <a:close/>
              </a:path>
            </a:pathLst>
          </a:custGeom>
          <a:blipFill>
            <a:blip r:embed="rId2"/>
            <a:stretch>
              <a:fillRect l="-11111" t="-1223" r="0" b="-1223"/>
            </a:stretch>
          </a:blipFill>
        </p:spPr>
      </p:sp>
      <p:sp>
        <p:nvSpPr>
          <p:cNvPr name="TextBox 6" id="6"/>
          <p:cNvSpPr txBox="true"/>
          <p:nvPr/>
        </p:nvSpPr>
        <p:spPr>
          <a:xfrm rot="0">
            <a:off x="8353272" y="1450841"/>
            <a:ext cx="7550100" cy="903606"/>
          </a:xfrm>
          <a:prstGeom prst="rect">
            <a:avLst/>
          </a:prstGeom>
        </p:spPr>
        <p:txBody>
          <a:bodyPr anchor="t" rtlCol="false" tIns="0" lIns="0" bIns="0" rIns="0">
            <a:spAutoFit/>
          </a:bodyPr>
          <a:lstStyle/>
          <a:p>
            <a:pPr algn="l">
              <a:lnSpc>
                <a:spcPts val="7419"/>
              </a:lnSpc>
              <a:spcBef>
                <a:spcPct val="0"/>
              </a:spcBef>
            </a:pPr>
            <a:r>
              <a:rPr lang="en-US" sz="5299">
                <a:solidFill>
                  <a:srgbClr val="301802"/>
                </a:solidFill>
                <a:latin typeface="Alegreya Bold"/>
              </a:rPr>
              <a:t>III.MARKETING</a:t>
            </a:r>
          </a:p>
        </p:txBody>
      </p:sp>
      <p:sp>
        <p:nvSpPr>
          <p:cNvPr name="TextBox 7" id="7"/>
          <p:cNvSpPr txBox="true"/>
          <p:nvPr/>
        </p:nvSpPr>
        <p:spPr>
          <a:xfrm rot="0">
            <a:off x="7741269" y="2967019"/>
            <a:ext cx="10090380" cy="3702540"/>
          </a:xfrm>
          <a:prstGeom prst="rect">
            <a:avLst/>
          </a:prstGeom>
        </p:spPr>
        <p:txBody>
          <a:bodyPr anchor="t" rtlCol="false" tIns="0" lIns="0" bIns="0" rIns="0">
            <a:spAutoFit/>
          </a:bodyPr>
          <a:lstStyle/>
          <a:p>
            <a:pPr algn="ctr">
              <a:lnSpc>
                <a:spcPts val="4268"/>
              </a:lnSpc>
              <a:spcBef>
                <a:spcPct val="0"/>
              </a:spcBef>
            </a:pPr>
            <a:r>
              <a:rPr lang="en-US" sz="2332">
                <a:solidFill>
                  <a:srgbClr val="000000"/>
                </a:solidFill>
                <a:latin typeface="Lato 1"/>
              </a:rPr>
              <a:t>Understanding your potential customers and effectively marketing your business are crucial for success. Knowing their demographics, preferences, and expectations helps tailor campaigns and deliver the right message. By meeting expectations and addressing pain points, you build trust and loyalty. Market research and ongoing communication with customers provide valuable insights for improvement. Overall, customer knowledge and effective marketing drive growth and long-term success.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5000851" cy="10287000"/>
            <a:chOff x="0" y="0"/>
            <a:chExt cx="1317097" cy="2709333"/>
          </a:xfrm>
        </p:grpSpPr>
        <p:sp>
          <p:nvSpPr>
            <p:cNvPr name="Freeform 3" id="3"/>
            <p:cNvSpPr/>
            <p:nvPr/>
          </p:nvSpPr>
          <p:spPr>
            <a:xfrm flipH="false" flipV="false" rot="0">
              <a:off x="0" y="0"/>
              <a:ext cx="1317097" cy="2709333"/>
            </a:xfrm>
            <a:custGeom>
              <a:avLst/>
              <a:gdLst/>
              <a:ahLst/>
              <a:cxnLst/>
              <a:rect r="r" b="b" t="t" l="l"/>
              <a:pathLst>
                <a:path h="2709333" w="1317097">
                  <a:moveTo>
                    <a:pt x="0" y="0"/>
                  </a:moveTo>
                  <a:lnTo>
                    <a:pt x="1317097" y="0"/>
                  </a:lnTo>
                  <a:lnTo>
                    <a:pt x="1317097" y="2709333"/>
                  </a:lnTo>
                  <a:lnTo>
                    <a:pt x="0" y="2709333"/>
                  </a:lnTo>
                  <a:close/>
                </a:path>
              </a:pathLst>
            </a:custGeom>
            <a:solidFill>
              <a:srgbClr val="EB6B12"/>
            </a:solidFill>
          </p:spPr>
        </p:sp>
        <p:sp>
          <p:nvSpPr>
            <p:cNvPr name="TextBox 4" id="4"/>
            <p:cNvSpPr txBox="true"/>
            <p:nvPr/>
          </p:nvSpPr>
          <p:spPr>
            <a:xfrm>
              <a:off x="0" y="-104775"/>
              <a:ext cx="1317097" cy="2814108"/>
            </a:xfrm>
            <a:prstGeom prst="rect">
              <a:avLst/>
            </a:prstGeom>
          </p:spPr>
          <p:txBody>
            <a:bodyPr anchor="ctr" rtlCol="false" tIns="50800" lIns="50800" bIns="50800" rIns="50800"/>
            <a:lstStyle/>
            <a:p>
              <a:pPr algn="ctr">
                <a:lnSpc>
                  <a:spcPts val="3703"/>
                </a:lnSpc>
              </a:pPr>
            </a:p>
          </p:txBody>
        </p:sp>
      </p:grpSp>
      <p:sp>
        <p:nvSpPr>
          <p:cNvPr name="Freeform 5" id="5"/>
          <p:cNvSpPr/>
          <p:nvPr/>
        </p:nvSpPr>
        <p:spPr>
          <a:xfrm flipH="false" flipV="false" rot="0">
            <a:off x="1028700" y="1028700"/>
            <a:ext cx="6034001" cy="8229600"/>
          </a:xfrm>
          <a:custGeom>
            <a:avLst/>
            <a:gdLst/>
            <a:ahLst/>
            <a:cxnLst/>
            <a:rect r="r" b="b" t="t" l="l"/>
            <a:pathLst>
              <a:path h="8229600" w="6034001">
                <a:moveTo>
                  <a:pt x="0" y="0"/>
                </a:moveTo>
                <a:lnTo>
                  <a:pt x="6034001" y="0"/>
                </a:lnTo>
                <a:lnTo>
                  <a:pt x="6034001" y="8229600"/>
                </a:lnTo>
                <a:lnTo>
                  <a:pt x="0" y="8229600"/>
                </a:lnTo>
                <a:lnTo>
                  <a:pt x="0" y="0"/>
                </a:lnTo>
                <a:close/>
              </a:path>
            </a:pathLst>
          </a:custGeom>
          <a:blipFill>
            <a:blip r:embed="rId2"/>
            <a:stretch>
              <a:fillRect l="-39656" t="-7834" r="-82339" b="0"/>
            </a:stretch>
          </a:blipFill>
        </p:spPr>
      </p:sp>
      <p:sp>
        <p:nvSpPr>
          <p:cNvPr name="TextBox 6" id="6"/>
          <p:cNvSpPr txBox="true"/>
          <p:nvPr/>
        </p:nvSpPr>
        <p:spPr>
          <a:xfrm rot="0">
            <a:off x="7894048" y="898536"/>
            <a:ext cx="8955949" cy="6110148"/>
          </a:xfrm>
          <a:prstGeom prst="rect">
            <a:avLst/>
          </a:prstGeom>
        </p:spPr>
        <p:txBody>
          <a:bodyPr anchor="t" rtlCol="false" tIns="0" lIns="0" bIns="0" rIns="0">
            <a:spAutoFit/>
          </a:bodyPr>
          <a:lstStyle/>
          <a:p>
            <a:pPr algn="ctr">
              <a:lnSpc>
                <a:spcPts val="8935"/>
              </a:lnSpc>
              <a:spcBef>
                <a:spcPct val="0"/>
              </a:spcBef>
            </a:pPr>
            <a:r>
              <a:rPr lang="en-US" sz="4882">
                <a:solidFill>
                  <a:srgbClr val="000000"/>
                </a:solidFill>
                <a:latin typeface="Lato 1"/>
              </a:rPr>
              <a:t>Market Analysis</a:t>
            </a:r>
          </a:p>
          <a:p>
            <a:pPr algn="ctr">
              <a:lnSpc>
                <a:spcPts val="4360"/>
              </a:lnSpc>
              <a:spcBef>
                <a:spcPct val="0"/>
              </a:spcBef>
            </a:pPr>
          </a:p>
          <a:p>
            <a:pPr algn="ctr">
              <a:lnSpc>
                <a:spcPts val="4360"/>
              </a:lnSpc>
              <a:spcBef>
                <a:spcPct val="0"/>
              </a:spcBef>
            </a:pPr>
            <a:r>
              <a:rPr lang="en-US" sz="2382">
                <a:solidFill>
                  <a:srgbClr val="000000"/>
                </a:solidFill>
                <a:latin typeface="Lato 1"/>
              </a:rPr>
              <a:t>Our target market consists of individuals who appreciate high-quality hot pot dining experiences. The demographics include a wide range of age groups, with a focus on urban residents who enjoy dining out. The potential customer base is substantial, given the popularity of hot pot cuisine in our region. To reach our target market, we will employ a combination of digital marketing, local advertising, and word-of-mouth recommendations.</a:t>
            </a:r>
          </a:p>
          <a:p>
            <a:pPr algn="ctr">
              <a:lnSpc>
                <a:spcPts val="4360"/>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690000"/>
        </a:solidFill>
      </p:bgPr>
    </p:bg>
    <p:spTree>
      <p:nvGrpSpPr>
        <p:cNvPr id="1" name=""/>
        <p:cNvGrpSpPr/>
        <p:nvPr/>
      </p:nvGrpSpPr>
      <p:grpSpPr>
        <a:xfrm>
          <a:off x="0" y="0"/>
          <a:ext cx="0" cy="0"/>
          <a:chOff x="0" y="0"/>
          <a:chExt cx="0" cy="0"/>
        </a:xfrm>
      </p:grpSpPr>
      <p:sp>
        <p:nvSpPr>
          <p:cNvPr name="Freeform 2" id="2"/>
          <p:cNvSpPr/>
          <p:nvPr/>
        </p:nvSpPr>
        <p:spPr>
          <a:xfrm flipH="false" flipV="false" rot="0">
            <a:off x="-152151" y="4008577"/>
            <a:ext cx="4649272" cy="2269847"/>
          </a:xfrm>
          <a:custGeom>
            <a:avLst/>
            <a:gdLst/>
            <a:ahLst/>
            <a:cxnLst/>
            <a:rect r="r" b="b" t="t" l="l"/>
            <a:pathLst>
              <a:path h="2269847" w="4649272">
                <a:moveTo>
                  <a:pt x="0" y="0"/>
                </a:moveTo>
                <a:lnTo>
                  <a:pt x="4649272" y="0"/>
                </a:lnTo>
                <a:lnTo>
                  <a:pt x="4649272" y="2269846"/>
                </a:lnTo>
                <a:lnTo>
                  <a:pt x="0" y="2269846"/>
                </a:lnTo>
                <a:lnTo>
                  <a:pt x="0" y="0"/>
                </a:lnTo>
                <a:close/>
              </a:path>
            </a:pathLst>
          </a:custGeom>
          <a:blipFill>
            <a:blip r:embed="rId2"/>
            <a:stretch>
              <a:fillRect l="-57304" t="0" r="-79405" b="0"/>
            </a:stretch>
          </a:blipFill>
        </p:spPr>
      </p:sp>
      <p:sp>
        <p:nvSpPr>
          <p:cNvPr name="Freeform 3" id="3"/>
          <p:cNvSpPr/>
          <p:nvPr/>
        </p:nvSpPr>
        <p:spPr>
          <a:xfrm flipH="false" flipV="false" rot="0">
            <a:off x="13790879" y="4008577"/>
            <a:ext cx="4649272" cy="2269847"/>
          </a:xfrm>
          <a:custGeom>
            <a:avLst/>
            <a:gdLst/>
            <a:ahLst/>
            <a:cxnLst/>
            <a:rect r="r" b="b" t="t" l="l"/>
            <a:pathLst>
              <a:path h="2269847" w="4649272">
                <a:moveTo>
                  <a:pt x="0" y="0"/>
                </a:moveTo>
                <a:lnTo>
                  <a:pt x="4649272" y="0"/>
                </a:lnTo>
                <a:lnTo>
                  <a:pt x="4649272" y="2269846"/>
                </a:lnTo>
                <a:lnTo>
                  <a:pt x="0" y="2269846"/>
                </a:lnTo>
                <a:lnTo>
                  <a:pt x="0" y="0"/>
                </a:lnTo>
                <a:close/>
              </a:path>
            </a:pathLst>
          </a:custGeom>
          <a:blipFill>
            <a:blip r:embed="rId2"/>
            <a:stretch>
              <a:fillRect l="-57304" t="0" r="-79405" b="0"/>
            </a:stretch>
          </a:blipFill>
        </p:spPr>
      </p:sp>
      <p:sp>
        <p:nvSpPr>
          <p:cNvPr name="Freeform 4" id="4"/>
          <p:cNvSpPr/>
          <p:nvPr/>
        </p:nvSpPr>
        <p:spPr>
          <a:xfrm flipH="false" flipV="false" rot="0">
            <a:off x="-152151" y="7173773"/>
            <a:ext cx="5813193" cy="2944765"/>
          </a:xfrm>
          <a:custGeom>
            <a:avLst/>
            <a:gdLst/>
            <a:ahLst/>
            <a:cxnLst/>
            <a:rect r="r" b="b" t="t" l="l"/>
            <a:pathLst>
              <a:path h="2944765" w="5813193">
                <a:moveTo>
                  <a:pt x="0" y="0"/>
                </a:moveTo>
                <a:lnTo>
                  <a:pt x="5813192" y="0"/>
                </a:lnTo>
                <a:lnTo>
                  <a:pt x="5813192" y="2944766"/>
                </a:lnTo>
                <a:lnTo>
                  <a:pt x="0" y="2944766"/>
                </a:lnTo>
                <a:lnTo>
                  <a:pt x="0" y="0"/>
                </a:lnTo>
                <a:close/>
              </a:path>
            </a:pathLst>
          </a:custGeom>
          <a:blipFill>
            <a:blip r:embed="rId3">
              <a:extLst>
                <a:ext uri="{96DAC541-7B7A-43D3-8B79-37D633B846F1}">
                  <asvg:svgBlip xmlns:asvg="http://schemas.microsoft.com/office/drawing/2016/SVG/main" r:embed="rId4"/>
                </a:ext>
              </a:extLst>
            </a:blip>
            <a:stretch>
              <a:fillRect l="0" t="-33743" r="0" b="0"/>
            </a:stretch>
          </a:blipFill>
        </p:spPr>
      </p:sp>
      <p:sp>
        <p:nvSpPr>
          <p:cNvPr name="Freeform 5" id="5"/>
          <p:cNvSpPr/>
          <p:nvPr/>
        </p:nvSpPr>
        <p:spPr>
          <a:xfrm flipH="true" flipV="true" rot="0">
            <a:off x="12626959" y="177264"/>
            <a:ext cx="5813193" cy="2944765"/>
          </a:xfrm>
          <a:custGeom>
            <a:avLst/>
            <a:gdLst/>
            <a:ahLst/>
            <a:cxnLst/>
            <a:rect r="r" b="b" t="t" l="l"/>
            <a:pathLst>
              <a:path h="2944765" w="5813193">
                <a:moveTo>
                  <a:pt x="5813192" y="2944765"/>
                </a:moveTo>
                <a:lnTo>
                  <a:pt x="0" y="2944765"/>
                </a:lnTo>
                <a:lnTo>
                  <a:pt x="0" y="0"/>
                </a:lnTo>
                <a:lnTo>
                  <a:pt x="5813192" y="0"/>
                </a:lnTo>
                <a:lnTo>
                  <a:pt x="5813192" y="2944765"/>
                </a:lnTo>
                <a:close/>
              </a:path>
            </a:pathLst>
          </a:custGeom>
          <a:blipFill>
            <a:blip r:embed="rId3">
              <a:extLst>
                <a:ext uri="{96DAC541-7B7A-43D3-8B79-37D633B846F1}">
                  <asvg:svgBlip xmlns:asvg="http://schemas.microsoft.com/office/drawing/2016/SVG/main" r:embed="rId4"/>
                </a:ext>
              </a:extLst>
            </a:blip>
            <a:stretch>
              <a:fillRect l="0" t="-33743" r="0" b="0"/>
            </a:stretch>
          </a:blipFill>
        </p:spPr>
      </p:sp>
      <p:sp>
        <p:nvSpPr>
          <p:cNvPr name="Freeform 6" id="6"/>
          <p:cNvSpPr/>
          <p:nvPr/>
        </p:nvSpPr>
        <p:spPr>
          <a:xfrm flipH="false" flipV="false" rot="0">
            <a:off x="3255117" y="1065449"/>
            <a:ext cx="11777766" cy="8156103"/>
          </a:xfrm>
          <a:custGeom>
            <a:avLst/>
            <a:gdLst/>
            <a:ahLst/>
            <a:cxnLst/>
            <a:rect r="r" b="b" t="t" l="l"/>
            <a:pathLst>
              <a:path h="8156103" w="11777766">
                <a:moveTo>
                  <a:pt x="0" y="0"/>
                </a:moveTo>
                <a:lnTo>
                  <a:pt x="11777766" y="0"/>
                </a:lnTo>
                <a:lnTo>
                  <a:pt x="11777766" y="8156102"/>
                </a:lnTo>
                <a:lnTo>
                  <a:pt x="0" y="81561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5400000">
            <a:off x="-143791" y="337465"/>
            <a:ext cx="2344982" cy="3326215"/>
          </a:xfrm>
          <a:custGeom>
            <a:avLst/>
            <a:gdLst/>
            <a:ahLst/>
            <a:cxnLst/>
            <a:rect r="r" b="b" t="t" l="l"/>
            <a:pathLst>
              <a:path h="3326215" w="2344982">
                <a:moveTo>
                  <a:pt x="0" y="0"/>
                </a:moveTo>
                <a:lnTo>
                  <a:pt x="2344982" y="0"/>
                </a:lnTo>
                <a:lnTo>
                  <a:pt x="2344982" y="3326215"/>
                </a:lnTo>
                <a:lnTo>
                  <a:pt x="0" y="332621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true" rot="5400000">
            <a:off x="16086809" y="6683157"/>
            <a:ext cx="2344982" cy="3326215"/>
          </a:xfrm>
          <a:custGeom>
            <a:avLst/>
            <a:gdLst/>
            <a:ahLst/>
            <a:cxnLst/>
            <a:rect r="r" b="b" t="t" l="l"/>
            <a:pathLst>
              <a:path h="3326215" w="2344982">
                <a:moveTo>
                  <a:pt x="0" y="3326215"/>
                </a:moveTo>
                <a:lnTo>
                  <a:pt x="2344982" y="3326215"/>
                </a:lnTo>
                <a:lnTo>
                  <a:pt x="2344982" y="0"/>
                </a:lnTo>
                <a:lnTo>
                  <a:pt x="0" y="0"/>
                </a:lnTo>
                <a:lnTo>
                  <a:pt x="0" y="3326215"/>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4497121" y="3417304"/>
            <a:ext cx="9293758" cy="2205127"/>
          </a:xfrm>
          <a:prstGeom prst="rect">
            <a:avLst/>
          </a:prstGeom>
        </p:spPr>
        <p:txBody>
          <a:bodyPr anchor="t" rtlCol="false" tIns="0" lIns="0" bIns="0" rIns="0">
            <a:spAutoFit/>
          </a:bodyPr>
          <a:lstStyle/>
          <a:p>
            <a:pPr algn="ctr">
              <a:lnSpc>
                <a:spcPts val="17921"/>
              </a:lnSpc>
              <a:spcBef>
                <a:spcPct val="0"/>
              </a:spcBef>
            </a:pPr>
            <a:r>
              <a:rPr lang="en-US" sz="12800">
                <a:solidFill>
                  <a:srgbClr val="FFDD2B"/>
                </a:solidFill>
                <a:latin typeface="Bantayog"/>
              </a:rPr>
              <a:t>BIG BITE</a:t>
            </a:r>
          </a:p>
        </p:txBody>
      </p:sp>
      <p:sp>
        <p:nvSpPr>
          <p:cNvPr name="TextBox 10" id="10"/>
          <p:cNvSpPr txBox="true"/>
          <p:nvPr/>
        </p:nvSpPr>
        <p:spPr>
          <a:xfrm rot="0">
            <a:off x="4497121" y="5271286"/>
            <a:ext cx="9293758" cy="1346542"/>
          </a:xfrm>
          <a:prstGeom prst="rect">
            <a:avLst/>
          </a:prstGeom>
        </p:spPr>
        <p:txBody>
          <a:bodyPr anchor="t" rtlCol="false" tIns="0" lIns="0" bIns="0" rIns="0">
            <a:spAutoFit/>
          </a:bodyPr>
          <a:lstStyle/>
          <a:p>
            <a:pPr algn="ctr">
              <a:lnSpc>
                <a:spcPts val="10986"/>
              </a:lnSpc>
              <a:spcBef>
                <a:spcPct val="0"/>
              </a:spcBef>
            </a:pPr>
            <a:r>
              <a:rPr lang="en-US" sz="7847">
                <a:solidFill>
                  <a:srgbClr val="FFDD2B"/>
                </a:solidFill>
                <a:latin typeface="Bantayog Light"/>
              </a:rPr>
              <a:t>RESTAURANT</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1813" y="0"/>
            <a:ext cx="5000851" cy="10287000"/>
            <a:chOff x="0" y="0"/>
            <a:chExt cx="1317097" cy="2709333"/>
          </a:xfrm>
        </p:grpSpPr>
        <p:sp>
          <p:nvSpPr>
            <p:cNvPr name="Freeform 3" id="3"/>
            <p:cNvSpPr/>
            <p:nvPr/>
          </p:nvSpPr>
          <p:spPr>
            <a:xfrm flipH="false" flipV="false" rot="0">
              <a:off x="0" y="0"/>
              <a:ext cx="1317097" cy="2709333"/>
            </a:xfrm>
            <a:custGeom>
              <a:avLst/>
              <a:gdLst/>
              <a:ahLst/>
              <a:cxnLst/>
              <a:rect r="r" b="b" t="t" l="l"/>
              <a:pathLst>
                <a:path h="2709333" w="1317097">
                  <a:moveTo>
                    <a:pt x="0" y="0"/>
                  </a:moveTo>
                  <a:lnTo>
                    <a:pt x="1317097" y="0"/>
                  </a:lnTo>
                  <a:lnTo>
                    <a:pt x="1317097" y="2709333"/>
                  </a:lnTo>
                  <a:lnTo>
                    <a:pt x="0" y="2709333"/>
                  </a:lnTo>
                  <a:close/>
                </a:path>
              </a:pathLst>
            </a:custGeom>
            <a:solidFill>
              <a:srgbClr val="EB6B12"/>
            </a:solidFill>
          </p:spPr>
        </p:sp>
        <p:sp>
          <p:nvSpPr>
            <p:cNvPr name="TextBox 4" id="4"/>
            <p:cNvSpPr txBox="true"/>
            <p:nvPr/>
          </p:nvSpPr>
          <p:spPr>
            <a:xfrm>
              <a:off x="0" y="-104775"/>
              <a:ext cx="1317097" cy="2814108"/>
            </a:xfrm>
            <a:prstGeom prst="rect">
              <a:avLst/>
            </a:prstGeom>
          </p:spPr>
          <p:txBody>
            <a:bodyPr anchor="ctr" rtlCol="false" tIns="50800" lIns="50800" bIns="50800" rIns="50800"/>
            <a:lstStyle/>
            <a:p>
              <a:pPr algn="ctr">
                <a:lnSpc>
                  <a:spcPts val="3703"/>
                </a:lnSpc>
              </a:pPr>
            </a:p>
          </p:txBody>
        </p:sp>
      </p:grpSp>
      <p:sp>
        <p:nvSpPr>
          <p:cNvPr name="Freeform 5" id="5"/>
          <p:cNvSpPr/>
          <p:nvPr/>
        </p:nvSpPr>
        <p:spPr>
          <a:xfrm flipH="false" flipV="false" rot="0">
            <a:off x="1028700" y="1028700"/>
            <a:ext cx="6034001" cy="8229600"/>
          </a:xfrm>
          <a:custGeom>
            <a:avLst/>
            <a:gdLst/>
            <a:ahLst/>
            <a:cxnLst/>
            <a:rect r="r" b="b" t="t" l="l"/>
            <a:pathLst>
              <a:path h="8229600" w="6034001">
                <a:moveTo>
                  <a:pt x="0" y="0"/>
                </a:moveTo>
                <a:lnTo>
                  <a:pt x="6034001" y="0"/>
                </a:lnTo>
                <a:lnTo>
                  <a:pt x="6034001" y="8229600"/>
                </a:lnTo>
                <a:lnTo>
                  <a:pt x="0" y="8229600"/>
                </a:lnTo>
                <a:lnTo>
                  <a:pt x="0" y="0"/>
                </a:lnTo>
                <a:close/>
              </a:path>
            </a:pathLst>
          </a:custGeom>
          <a:blipFill>
            <a:blip r:embed="rId2"/>
            <a:stretch>
              <a:fillRect l="-39656" t="-7834" r="-82339" b="0"/>
            </a:stretch>
          </a:blipFill>
        </p:spPr>
      </p:sp>
      <p:sp>
        <p:nvSpPr>
          <p:cNvPr name="TextBox 6" id="6"/>
          <p:cNvSpPr txBox="true"/>
          <p:nvPr/>
        </p:nvSpPr>
        <p:spPr>
          <a:xfrm rot="0">
            <a:off x="7795843" y="838200"/>
            <a:ext cx="9163301" cy="5187253"/>
          </a:xfrm>
          <a:prstGeom prst="rect">
            <a:avLst/>
          </a:prstGeom>
        </p:spPr>
        <p:txBody>
          <a:bodyPr anchor="t" rtlCol="false" tIns="0" lIns="0" bIns="0" rIns="0">
            <a:spAutoFit/>
          </a:bodyPr>
          <a:lstStyle/>
          <a:p>
            <a:pPr algn="ctr">
              <a:lnSpc>
                <a:spcPts val="7727"/>
              </a:lnSpc>
              <a:spcBef>
                <a:spcPct val="0"/>
              </a:spcBef>
            </a:pPr>
            <a:r>
              <a:rPr lang="en-US" sz="4799">
                <a:solidFill>
                  <a:srgbClr val="000000"/>
                </a:solidFill>
                <a:latin typeface="Lato 1"/>
              </a:rPr>
              <a:t>Market Segmentation</a:t>
            </a:r>
          </a:p>
          <a:p>
            <a:pPr algn="ctr">
              <a:lnSpc>
                <a:spcPts val="3703"/>
              </a:lnSpc>
              <a:spcBef>
                <a:spcPct val="0"/>
              </a:spcBef>
            </a:pPr>
          </a:p>
          <a:p>
            <a:pPr algn="ctr">
              <a:lnSpc>
                <a:spcPts val="3703"/>
              </a:lnSpc>
              <a:spcBef>
                <a:spcPct val="0"/>
              </a:spcBef>
            </a:pPr>
            <a:r>
              <a:rPr lang="en-US" sz="2300">
                <a:solidFill>
                  <a:srgbClr val="000000"/>
                </a:solidFill>
                <a:latin typeface="Lato 1"/>
              </a:rPr>
              <a:t>   Within the hot pot market, there are various segments based on factors such as price, quality, and product range. Our primary business falls into the mid-to-high-end segment, offering a premium dining experience at a competitive price point. We estimate that our business will initially capture a significant portion of this segment, and we aim to expand our market share through consistent customer satisfaction and positive brand reputation.</a:t>
            </a:r>
          </a:p>
          <a:p>
            <a:pPr algn="ctr">
              <a:lnSpc>
                <a:spcPts val="3703"/>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5000851" cy="10287000"/>
            <a:chOff x="0" y="0"/>
            <a:chExt cx="1317097" cy="2709333"/>
          </a:xfrm>
        </p:grpSpPr>
        <p:sp>
          <p:nvSpPr>
            <p:cNvPr name="Freeform 3" id="3"/>
            <p:cNvSpPr/>
            <p:nvPr/>
          </p:nvSpPr>
          <p:spPr>
            <a:xfrm flipH="false" flipV="false" rot="0">
              <a:off x="0" y="0"/>
              <a:ext cx="1317097" cy="2709333"/>
            </a:xfrm>
            <a:custGeom>
              <a:avLst/>
              <a:gdLst/>
              <a:ahLst/>
              <a:cxnLst/>
              <a:rect r="r" b="b" t="t" l="l"/>
              <a:pathLst>
                <a:path h="2709333" w="1317097">
                  <a:moveTo>
                    <a:pt x="0" y="0"/>
                  </a:moveTo>
                  <a:lnTo>
                    <a:pt x="1317097" y="0"/>
                  </a:lnTo>
                  <a:lnTo>
                    <a:pt x="1317097" y="2709333"/>
                  </a:lnTo>
                  <a:lnTo>
                    <a:pt x="0" y="2709333"/>
                  </a:lnTo>
                  <a:close/>
                </a:path>
              </a:pathLst>
            </a:custGeom>
            <a:solidFill>
              <a:srgbClr val="EB6B12"/>
            </a:solidFill>
          </p:spPr>
        </p:sp>
        <p:sp>
          <p:nvSpPr>
            <p:cNvPr name="TextBox 4" id="4"/>
            <p:cNvSpPr txBox="true"/>
            <p:nvPr/>
          </p:nvSpPr>
          <p:spPr>
            <a:xfrm>
              <a:off x="0" y="-104775"/>
              <a:ext cx="1317097" cy="2814108"/>
            </a:xfrm>
            <a:prstGeom prst="rect">
              <a:avLst/>
            </a:prstGeom>
          </p:spPr>
          <p:txBody>
            <a:bodyPr anchor="ctr" rtlCol="false" tIns="50800" lIns="50800" bIns="50800" rIns="50800"/>
            <a:lstStyle/>
            <a:p>
              <a:pPr algn="ctr">
                <a:lnSpc>
                  <a:spcPts val="3703"/>
                </a:lnSpc>
              </a:pPr>
            </a:p>
          </p:txBody>
        </p:sp>
      </p:grpSp>
      <p:sp>
        <p:nvSpPr>
          <p:cNvPr name="Freeform 5" id="5"/>
          <p:cNvSpPr/>
          <p:nvPr/>
        </p:nvSpPr>
        <p:spPr>
          <a:xfrm flipH="false" flipV="false" rot="0">
            <a:off x="1028700" y="1028700"/>
            <a:ext cx="6034001" cy="8229600"/>
          </a:xfrm>
          <a:custGeom>
            <a:avLst/>
            <a:gdLst/>
            <a:ahLst/>
            <a:cxnLst/>
            <a:rect r="r" b="b" t="t" l="l"/>
            <a:pathLst>
              <a:path h="8229600" w="6034001">
                <a:moveTo>
                  <a:pt x="0" y="0"/>
                </a:moveTo>
                <a:lnTo>
                  <a:pt x="6034001" y="0"/>
                </a:lnTo>
                <a:lnTo>
                  <a:pt x="6034001" y="8229600"/>
                </a:lnTo>
                <a:lnTo>
                  <a:pt x="0" y="8229600"/>
                </a:lnTo>
                <a:lnTo>
                  <a:pt x="0" y="0"/>
                </a:lnTo>
                <a:close/>
              </a:path>
            </a:pathLst>
          </a:custGeom>
          <a:blipFill>
            <a:blip r:embed="rId2"/>
            <a:stretch>
              <a:fillRect l="-39656" t="-7834" r="-82339" b="0"/>
            </a:stretch>
          </a:blipFill>
        </p:spPr>
      </p:sp>
      <p:sp>
        <p:nvSpPr>
          <p:cNvPr name="TextBox 6" id="6"/>
          <p:cNvSpPr txBox="true"/>
          <p:nvPr/>
        </p:nvSpPr>
        <p:spPr>
          <a:xfrm rot="0">
            <a:off x="7468401" y="1040909"/>
            <a:ext cx="9381596" cy="5255643"/>
          </a:xfrm>
          <a:prstGeom prst="rect">
            <a:avLst/>
          </a:prstGeom>
        </p:spPr>
        <p:txBody>
          <a:bodyPr anchor="t" rtlCol="false" tIns="0" lIns="0" bIns="0" rIns="0">
            <a:spAutoFit/>
          </a:bodyPr>
          <a:lstStyle/>
          <a:p>
            <a:pPr algn="ctr">
              <a:lnSpc>
                <a:spcPts val="8210"/>
              </a:lnSpc>
              <a:spcBef>
                <a:spcPct val="0"/>
              </a:spcBef>
            </a:pPr>
            <a:r>
              <a:rPr lang="en-US" sz="5099">
                <a:solidFill>
                  <a:srgbClr val="000000"/>
                </a:solidFill>
                <a:latin typeface="Lato 1"/>
              </a:rPr>
              <a:t>Competition</a:t>
            </a:r>
          </a:p>
          <a:p>
            <a:pPr algn="ctr">
              <a:lnSpc>
                <a:spcPts val="3703"/>
              </a:lnSpc>
              <a:spcBef>
                <a:spcPct val="0"/>
              </a:spcBef>
            </a:pPr>
          </a:p>
          <a:p>
            <a:pPr algn="ctr">
              <a:lnSpc>
                <a:spcPts val="3703"/>
              </a:lnSpc>
              <a:spcBef>
                <a:spcPct val="0"/>
              </a:spcBef>
            </a:pPr>
            <a:r>
              <a:rPr lang="en-US" sz="2300">
                <a:solidFill>
                  <a:srgbClr val="000000"/>
                </a:solidFill>
                <a:latin typeface="Lato 1"/>
              </a:rPr>
              <a:t>In our area, there are several competitors offering hot pot dining experiences. We have identified their strengths and weaknesses by studying their operations, pricing strategies, and marketing approaches. By leveraging our unique offerings, such as a diverse ingredient selection and exceptional service, we aim to differentiate ourselves and provide a superior experience to our customers. We will monitor the market closely and adapt to changing trends and technologies to stay ahead.</a:t>
            </a:r>
          </a:p>
          <a:p>
            <a:pPr algn="ctr">
              <a:lnSpc>
                <a:spcPts val="3703"/>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5000851" cy="10287000"/>
            <a:chOff x="0" y="0"/>
            <a:chExt cx="1317097" cy="2709333"/>
          </a:xfrm>
        </p:grpSpPr>
        <p:sp>
          <p:nvSpPr>
            <p:cNvPr name="Freeform 3" id="3"/>
            <p:cNvSpPr/>
            <p:nvPr/>
          </p:nvSpPr>
          <p:spPr>
            <a:xfrm flipH="false" flipV="false" rot="0">
              <a:off x="0" y="0"/>
              <a:ext cx="1317097" cy="2709333"/>
            </a:xfrm>
            <a:custGeom>
              <a:avLst/>
              <a:gdLst/>
              <a:ahLst/>
              <a:cxnLst/>
              <a:rect r="r" b="b" t="t" l="l"/>
              <a:pathLst>
                <a:path h="2709333" w="1317097">
                  <a:moveTo>
                    <a:pt x="0" y="0"/>
                  </a:moveTo>
                  <a:lnTo>
                    <a:pt x="1317097" y="0"/>
                  </a:lnTo>
                  <a:lnTo>
                    <a:pt x="1317097" y="2709333"/>
                  </a:lnTo>
                  <a:lnTo>
                    <a:pt x="0" y="2709333"/>
                  </a:lnTo>
                  <a:close/>
                </a:path>
              </a:pathLst>
            </a:custGeom>
            <a:solidFill>
              <a:srgbClr val="EB6B12"/>
            </a:solidFill>
          </p:spPr>
        </p:sp>
        <p:sp>
          <p:nvSpPr>
            <p:cNvPr name="TextBox 4" id="4"/>
            <p:cNvSpPr txBox="true"/>
            <p:nvPr/>
          </p:nvSpPr>
          <p:spPr>
            <a:xfrm>
              <a:off x="0" y="-104775"/>
              <a:ext cx="1317097" cy="2814108"/>
            </a:xfrm>
            <a:prstGeom prst="rect">
              <a:avLst/>
            </a:prstGeom>
          </p:spPr>
          <p:txBody>
            <a:bodyPr anchor="ctr" rtlCol="false" tIns="50800" lIns="50800" bIns="50800" rIns="50800"/>
            <a:lstStyle/>
            <a:p>
              <a:pPr algn="ctr">
                <a:lnSpc>
                  <a:spcPts val="3703"/>
                </a:lnSpc>
              </a:pPr>
            </a:p>
          </p:txBody>
        </p:sp>
      </p:grpSp>
      <p:sp>
        <p:nvSpPr>
          <p:cNvPr name="Freeform 5" id="5"/>
          <p:cNvSpPr/>
          <p:nvPr/>
        </p:nvSpPr>
        <p:spPr>
          <a:xfrm flipH="false" flipV="false" rot="0">
            <a:off x="1028700" y="1028700"/>
            <a:ext cx="6034001" cy="8229600"/>
          </a:xfrm>
          <a:custGeom>
            <a:avLst/>
            <a:gdLst/>
            <a:ahLst/>
            <a:cxnLst/>
            <a:rect r="r" b="b" t="t" l="l"/>
            <a:pathLst>
              <a:path h="8229600" w="6034001">
                <a:moveTo>
                  <a:pt x="0" y="0"/>
                </a:moveTo>
                <a:lnTo>
                  <a:pt x="6034001" y="0"/>
                </a:lnTo>
                <a:lnTo>
                  <a:pt x="6034001" y="8229600"/>
                </a:lnTo>
                <a:lnTo>
                  <a:pt x="0" y="8229600"/>
                </a:lnTo>
                <a:lnTo>
                  <a:pt x="0" y="0"/>
                </a:lnTo>
                <a:close/>
              </a:path>
            </a:pathLst>
          </a:custGeom>
          <a:blipFill>
            <a:blip r:embed="rId2"/>
            <a:stretch>
              <a:fillRect l="-39656" t="-7834" r="-82339" b="0"/>
            </a:stretch>
          </a:blipFill>
        </p:spPr>
      </p:sp>
      <p:sp>
        <p:nvSpPr>
          <p:cNvPr name="TextBox 6" id="6"/>
          <p:cNvSpPr txBox="true"/>
          <p:nvPr/>
        </p:nvSpPr>
        <p:spPr>
          <a:xfrm rot="0">
            <a:off x="7823130" y="1287779"/>
            <a:ext cx="9436170" cy="4685031"/>
          </a:xfrm>
          <a:prstGeom prst="rect">
            <a:avLst/>
          </a:prstGeom>
        </p:spPr>
        <p:txBody>
          <a:bodyPr anchor="t" rtlCol="false" tIns="0" lIns="0" bIns="0" rIns="0">
            <a:spAutoFit/>
          </a:bodyPr>
          <a:lstStyle/>
          <a:p>
            <a:pPr algn="ctr">
              <a:lnSpc>
                <a:spcPts val="7566"/>
              </a:lnSpc>
              <a:spcBef>
                <a:spcPct val="0"/>
              </a:spcBef>
            </a:pPr>
            <a:r>
              <a:rPr lang="en-US" sz="4699">
                <a:solidFill>
                  <a:srgbClr val="000000"/>
                </a:solidFill>
                <a:latin typeface="Lato 1"/>
              </a:rPr>
              <a:t>Pricing</a:t>
            </a:r>
          </a:p>
          <a:p>
            <a:pPr algn="ctr">
              <a:lnSpc>
                <a:spcPts val="3703"/>
              </a:lnSpc>
              <a:spcBef>
                <a:spcPct val="0"/>
              </a:spcBef>
            </a:pPr>
          </a:p>
          <a:p>
            <a:pPr algn="ctr">
              <a:lnSpc>
                <a:spcPts val="3703"/>
              </a:lnSpc>
              <a:spcBef>
                <a:spcPct val="0"/>
              </a:spcBef>
            </a:pPr>
            <a:r>
              <a:rPr lang="en-US" sz="2300">
                <a:solidFill>
                  <a:srgbClr val="000000"/>
                </a:solidFill>
                <a:latin typeface="Lato 1"/>
              </a:rPr>
              <a:t>Our pricing policy is based on a competitive position that offers value for money. We have analyzed industry averages and our competitors' pricing policies to ensure we remain in line with market expectations. Regular monitoring of prices and overhead costs will ensure our business operates profitably. We will stay informed about market changes and innovations to adjust our pricing strategy accordingly.</a:t>
            </a:r>
          </a:p>
          <a:p>
            <a:pPr algn="ctr">
              <a:lnSpc>
                <a:spcPts val="3703"/>
              </a:lnSpc>
              <a:spcBef>
                <a:spcPct val="0"/>
              </a:spcBef>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5000851" cy="10287000"/>
            <a:chOff x="0" y="0"/>
            <a:chExt cx="1317097" cy="2709333"/>
          </a:xfrm>
        </p:grpSpPr>
        <p:sp>
          <p:nvSpPr>
            <p:cNvPr name="Freeform 3" id="3"/>
            <p:cNvSpPr/>
            <p:nvPr/>
          </p:nvSpPr>
          <p:spPr>
            <a:xfrm flipH="false" flipV="false" rot="0">
              <a:off x="0" y="0"/>
              <a:ext cx="1317097" cy="2709333"/>
            </a:xfrm>
            <a:custGeom>
              <a:avLst/>
              <a:gdLst/>
              <a:ahLst/>
              <a:cxnLst/>
              <a:rect r="r" b="b" t="t" l="l"/>
              <a:pathLst>
                <a:path h="2709333" w="1317097">
                  <a:moveTo>
                    <a:pt x="0" y="0"/>
                  </a:moveTo>
                  <a:lnTo>
                    <a:pt x="1317097" y="0"/>
                  </a:lnTo>
                  <a:lnTo>
                    <a:pt x="1317097" y="2709333"/>
                  </a:lnTo>
                  <a:lnTo>
                    <a:pt x="0" y="2709333"/>
                  </a:lnTo>
                  <a:close/>
                </a:path>
              </a:pathLst>
            </a:custGeom>
            <a:solidFill>
              <a:srgbClr val="EB6B12"/>
            </a:solidFill>
          </p:spPr>
        </p:sp>
        <p:sp>
          <p:nvSpPr>
            <p:cNvPr name="TextBox 4" id="4"/>
            <p:cNvSpPr txBox="true"/>
            <p:nvPr/>
          </p:nvSpPr>
          <p:spPr>
            <a:xfrm>
              <a:off x="0" y="-104775"/>
              <a:ext cx="1317097" cy="2814108"/>
            </a:xfrm>
            <a:prstGeom prst="rect">
              <a:avLst/>
            </a:prstGeom>
          </p:spPr>
          <p:txBody>
            <a:bodyPr anchor="ctr" rtlCol="false" tIns="50800" lIns="50800" bIns="50800" rIns="50800"/>
            <a:lstStyle/>
            <a:p>
              <a:pPr algn="ctr">
                <a:lnSpc>
                  <a:spcPts val="3703"/>
                </a:lnSpc>
              </a:pPr>
            </a:p>
          </p:txBody>
        </p:sp>
      </p:grpSp>
      <p:sp>
        <p:nvSpPr>
          <p:cNvPr name="Freeform 5" id="5"/>
          <p:cNvSpPr/>
          <p:nvPr/>
        </p:nvSpPr>
        <p:spPr>
          <a:xfrm flipH="false" flipV="false" rot="0">
            <a:off x="1028700" y="1028700"/>
            <a:ext cx="6034001" cy="8229600"/>
          </a:xfrm>
          <a:custGeom>
            <a:avLst/>
            <a:gdLst/>
            <a:ahLst/>
            <a:cxnLst/>
            <a:rect r="r" b="b" t="t" l="l"/>
            <a:pathLst>
              <a:path h="8229600" w="6034001">
                <a:moveTo>
                  <a:pt x="0" y="0"/>
                </a:moveTo>
                <a:lnTo>
                  <a:pt x="6034001" y="0"/>
                </a:lnTo>
                <a:lnTo>
                  <a:pt x="6034001" y="8229600"/>
                </a:lnTo>
                <a:lnTo>
                  <a:pt x="0" y="8229600"/>
                </a:lnTo>
                <a:lnTo>
                  <a:pt x="0" y="0"/>
                </a:lnTo>
                <a:close/>
              </a:path>
            </a:pathLst>
          </a:custGeom>
          <a:blipFill>
            <a:blip r:embed="rId2"/>
            <a:stretch>
              <a:fillRect l="-39656" t="-7834" r="-82339" b="0"/>
            </a:stretch>
          </a:blipFill>
        </p:spPr>
      </p:sp>
      <p:sp>
        <p:nvSpPr>
          <p:cNvPr name="TextBox 6" id="6"/>
          <p:cNvSpPr txBox="true"/>
          <p:nvPr/>
        </p:nvSpPr>
        <p:spPr>
          <a:xfrm rot="0">
            <a:off x="7823130" y="1314912"/>
            <a:ext cx="8972293" cy="5611560"/>
          </a:xfrm>
          <a:prstGeom prst="rect">
            <a:avLst/>
          </a:prstGeom>
        </p:spPr>
        <p:txBody>
          <a:bodyPr anchor="t" rtlCol="false" tIns="0" lIns="0" bIns="0" rIns="0">
            <a:spAutoFit/>
          </a:bodyPr>
          <a:lstStyle/>
          <a:p>
            <a:pPr algn="ctr">
              <a:lnSpc>
                <a:spcPts val="7405"/>
              </a:lnSpc>
              <a:spcBef>
                <a:spcPct val="0"/>
              </a:spcBef>
            </a:pPr>
            <a:r>
              <a:rPr lang="en-US" sz="4599">
                <a:solidFill>
                  <a:srgbClr val="000000"/>
                </a:solidFill>
                <a:latin typeface="Lato 1"/>
              </a:rPr>
              <a:t>Advertising and Promotion</a:t>
            </a:r>
          </a:p>
          <a:p>
            <a:pPr algn="ctr">
              <a:lnSpc>
                <a:spcPts val="3703"/>
              </a:lnSpc>
              <a:spcBef>
                <a:spcPct val="0"/>
              </a:spcBef>
            </a:pPr>
          </a:p>
          <a:p>
            <a:pPr algn="ctr">
              <a:lnSpc>
                <a:spcPts val="3703"/>
              </a:lnSpc>
              <a:spcBef>
                <a:spcPct val="0"/>
              </a:spcBef>
            </a:pPr>
            <a:r>
              <a:rPr lang="en-US" sz="2300">
                <a:solidFill>
                  <a:srgbClr val="000000"/>
                </a:solidFill>
                <a:latin typeface="Lato 1"/>
              </a:rPr>
              <a:t>To promote our business, we will utilize a mix of advertising and promotion channels. These include social media marketing, online directory services, local media (newspaper, radio), and strategic partnerships with complementary businesses. We will determine our advertising budget based on a comprehensive analysis of target audience reach and cost-effectiveness. Tracking the results of our marketing efforts will help us optimize our strategies and maximize return on investment.</a:t>
            </a:r>
          </a:p>
          <a:p>
            <a:pPr algn="ctr">
              <a:lnSpc>
                <a:spcPts val="3703"/>
              </a:lnSpc>
              <a:spcBef>
                <a:spcPct val="0"/>
              </a:spcBef>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5000851" cy="10287000"/>
            <a:chOff x="0" y="0"/>
            <a:chExt cx="1317097" cy="2709333"/>
          </a:xfrm>
        </p:grpSpPr>
        <p:sp>
          <p:nvSpPr>
            <p:cNvPr name="Freeform 3" id="3"/>
            <p:cNvSpPr/>
            <p:nvPr/>
          </p:nvSpPr>
          <p:spPr>
            <a:xfrm flipH="false" flipV="false" rot="0">
              <a:off x="0" y="0"/>
              <a:ext cx="1317097" cy="2709333"/>
            </a:xfrm>
            <a:custGeom>
              <a:avLst/>
              <a:gdLst/>
              <a:ahLst/>
              <a:cxnLst/>
              <a:rect r="r" b="b" t="t" l="l"/>
              <a:pathLst>
                <a:path h="2709333" w="1317097">
                  <a:moveTo>
                    <a:pt x="0" y="0"/>
                  </a:moveTo>
                  <a:lnTo>
                    <a:pt x="1317097" y="0"/>
                  </a:lnTo>
                  <a:lnTo>
                    <a:pt x="1317097" y="2709333"/>
                  </a:lnTo>
                  <a:lnTo>
                    <a:pt x="0" y="2709333"/>
                  </a:lnTo>
                  <a:close/>
                </a:path>
              </a:pathLst>
            </a:custGeom>
            <a:solidFill>
              <a:srgbClr val="EB6B12"/>
            </a:solidFill>
          </p:spPr>
        </p:sp>
        <p:sp>
          <p:nvSpPr>
            <p:cNvPr name="TextBox 4" id="4"/>
            <p:cNvSpPr txBox="true"/>
            <p:nvPr/>
          </p:nvSpPr>
          <p:spPr>
            <a:xfrm>
              <a:off x="0" y="-104775"/>
              <a:ext cx="1317097" cy="2814108"/>
            </a:xfrm>
            <a:prstGeom prst="rect">
              <a:avLst/>
            </a:prstGeom>
          </p:spPr>
          <p:txBody>
            <a:bodyPr anchor="ctr" rtlCol="false" tIns="50800" lIns="50800" bIns="50800" rIns="50800"/>
            <a:lstStyle/>
            <a:p>
              <a:pPr algn="ctr">
                <a:lnSpc>
                  <a:spcPts val="3703"/>
                </a:lnSpc>
              </a:pPr>
            </a:p>
          </p:txBody>
        </p:sp>
      </p:grpSp>
      <p:sp>
        <p:nvSpPr>
          <p:cNvPr name="Freeform 5" id="5"/>
          <p:cNvSpPr/>
          <p:nvPr/>
        </p:nvSpPr>
        <p:spPr>
          <a:xfrm flipH="false" flipV="false" rot="0">
            <a:off x="1028700" y="1028700"/>
            <a:ext cx="6034001" cy="8229600"/>
          </a:xfrm>
          <a:custGeom>
            <a:avLst/>
            <a:gdLst/>
            <a:ahLst/>
            <a:cxnLst/>
            <a:rect r="r" b="b" t="t" l="l"/>
            <a:pathLst>
              <a:path h="8229600" w="6034001">
                <a:moveTo>
                  <a:pt x="0" y="0"/>
                </a:moveTo>
                <a:lnTo>
                  <a:pt x="6034001" y="0"/>
                </a:lnTo>
                <a:lnTo>
                  <a:pt x="6034001" y="8229600"/>
                </a:lnTo>
                <a:lnTo>
                  <a:pt x="0" y="8229600"/>
                </a:lnTo>
                <a:lnTo>
                  <a:pt x="0" y="0"/>
                </a:lnTo>
                <a:close/>
              </a:path>
            </a:pathLst>
          </a:custGeom>
          <a:blipFill>
            <a:blip r:embed="rId2"/>
            <a:stretch>
              <a:fillRect l="-39656" t="-7834" r="-82339" b="0"/>
            </a:stretch>
          </a:blipFill>
        </p:spPr>
      </p:sp>
      <p:sp>
        <p:nvSpPr>
          <p:cNvPr name="TextBox 6" id="6"/>
          <p:cNvSpPr txBox="true"/>
          <p:nvPr/>
        </p:nvSpPr>
        <p:spPr>
          <a:xfrm rot="0">
            <a:off x="7632122" y="1169107"/>
            <a:ext cx="9463457" cy="5653978"/>
          </a:xfrm>
          <a:prstGeom prst="rect">
            <a:avLst/>
          </a:prstGeom>
        </p:spPr>
        <p:txBody>
          <a:bodyPr anchor="t" rtlCol="false" tIns="0" lIns="0" bIns="0" rIns="0">
            <a:spAutoFit/>
          </a:bodyPr>
          <a:lstStyle/>
          <a:p>
            <a:pPr algn="ctr">
              <a:lnSpc>
                <a:spcPts val="7727"/>
              </a:lnSpc>
              <a:spcBef>
                <a:spcPct val="0"/>
              </a:spcBef>
            </a:pPr>
            <a:r>
              <a:rPr lang="en-US" sz="4799">
                <a:solidFill>
                  <a:srgbClr val="000000"/>
                </a:solidFill>
                <a:latin typeface="Lato 1"/>
              </a:rPr>
              <a:t>Strategy and Implementation</a:t>
            </a:r>
          </a:p>
          <a:p>
            <a:pPr algn="ctr">
              <a:lnSpc>
                <a:spcPts val="3703"/>
              </a:lnSpc>
              <a:spcBef>
                <a:spcPct val="0"/>
              </a:spcBef>
            </a:pPr>
          </a:p>
          <a:p>
            <a:pPr algn="ctr">
              <a:lnSpc>
                <a:spcPts val="3703"/>
              </a:lnSpc>
              <a:spcBef>
                <a:spcPct val="0"/>
              </a:spcBef>
            </a:pPr>
            <a:r>
              <a:rPr lang="en-US" sz="2300">
                <a:solidFill>
                  <a:srgbClr val="000000"/>
                </a:solidFill>
                <a:latin typeface="Lato 1"/>
              </a:rPr>
              <a:t>To promote our business, we will utilize a mix of advertising and promotion channels. These include social media marketing, online directory services, local media (newspaper, radio), and strategic partnerships with complementary businesses. We will determine our advertising budget based on a comprehensive analysis of target audience reach and cost-effectiveness. Tracking the results of our marketing efforts will help us optimize our strategies and maximize return on investment</a:t>
            </a:r>
          </a:p>
          <a:p>
            <a:pPr algn="ctr">
              <a:lnSpc>
                <a:spcPts val="3703"/>
              </a:lnSpc>
              <a:spcBef>
                <a:spcPct val="0"/>
              </a:spcBef>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4794095" cy="10287000"/>
            <a:chOff x="0" y="0"/>
            <a:chExt cx="1262642" cy="2709333"/>
          </a:xfrm>
        </p:grpSpPr>
        <p:sp>
          <p:nvSpPr>
            <p:cNvPr name="Freeform 3" id="3"/>
            <p:cNvSpPr/>
            <p:nvPr/>
          </p:nvSpPr>
          <p:spPr>
            <a:xfrm flipH="false" flipV="false" rot="0">
              <a:off x="0" y="0"/>
              <a:ext cx="1262642" cy="2709333"/>
            </a:xfrm>
            <a:custGeom>
              <a:avLst/>
              <a:gdLst/>
              <a:ahLst/>
              <a:cxnLst/>
              <a:rect r="r" b="b" t="t" l="l"/>
              <a:pathLst>
                <a:path h="2709333" w="1262642">
                  <a:moveTo>
                    <a:pt x="0" y="0"/>
                  </a:moveTo>
                  <a:lnTo>
                    <a:pt x="1262642" y="0"/>
                  </a:lnTo>
                  <a:lnTo>
                    <a:pt x="1262642" y="2709333"/>
                  </a:lnTo>
                  <a:lnTo>
                    <a:pt x="0" y="2709333"/>
                  </a:lnTo>
                  <a:close/>
                </a:path>
              </a:pathLst>
            </a:custGeom>
            <a:solidFill>
              <a:srgbClr val="FF7412"/>
            </a:solidFill>
          </p:spPr>
        </p:sp>
        <p:sp>
          <p:nvSpPr>
            <p:cNvPr name="TextBox 4" id="4"/>
            <p:cNvSpPr txBox="true"/>
            <p:nvPr/>
          </p:nvSpPr>
          <p:spPr>
            <a:xfrm>
              <a:off x="0" y="-57150"/>
              <a:ext cx="1262642" cy="2766483"/>
            </a:xfrm>
            <a:prstGeom prst="rect">
              <a:avLst/>
            </a:prstGeom>
          </p:spPr>
          <p:txBody>
            <a:bodyPr anchor="ctr" rtlCol="false" tIns="50800" lIns="50800" bIns="50800" rIns="50800"/>
            <a:lstStyle/>
            <a:p>
              <a:pPr algn="ctr">
                <a:lnSpc>
                  <a:spcPts val="3220"/>
                </a:lnSpc>
              </a:pPr>
            </a:p>
          </p:txBody>
        </p:sp>
      </p:grpSp>
      <p:sp>
        <p:nvSpPr>
          <p:cNvPr name="Freeform 5" id="5"/>
          <p:cNvSpPr/>
          <p:nvPr/>
        </p:nvSpPr>
        <p:spPr>
          <a:xfrm flipH="false" flipV="false" rot="0">
            <a:off x="7296468" y="1810174"/>
            <a:ext cx="7118090" cy="8077411"/>
          </a:xfrm>
          <a:custGeom>
            <a:avLst/>
            <a:gdLst/>
            <a:ahLst/>
            <a:cxnLst/>
            <a:rect r="r" b="b" t="t" l="l"/>
            <a:pathLst>
              <a:path h="8077411" w="7118090">
                <a:moveTo>
                  <a:pt x="0" y="0"/>
                </a:moveTo>
                <a:lnTo>
                  <a:pt x="7118090" y="0"/>
                </a:lnTo>
                <a:lnTo>
                  <a:pt x="7118090" y="8077411"/>
                </a:lnTo>
                <a:lnTo>
                  <a:pt x="0" y="8077411"/>
                </a:lnTo>
                <a:lnTo>
                  <a:pt x="0" y="0"/>
                </a:lnTo>
                <a:close/>
              </a:path>
            </a:pathLst>
          </a:custGeom>
          <a:blipFill>
            <a:blip r:embed="rId2"/>
            <a:stretch>
              <a:fillRect l="0" t="0" r="-924" b="0"/>
            </a:stretch>
          </a:blipFill>
        </p:spPr>
      </p:sp>
      <p:sp>
        <p:nvSpPr>
          <p:cNvPr name="Freeform 6" id="6"/>
          <p:cNvSpPr/>
          <p:nvPr/>
        </p:nvSpPr>
        <p:spPr>
          <a:xfrm flipH="false" flipV="false" rot="0">
            <a:off x="515660" y="629285"/>
            <a:ext cx="6168342" cy="9258300"/>
          </a:xfrm>
          <a:custGeom>
            <a:avLst/>
            <a:gdLst/>
            <a:ahLst/>
            <a:cxnLst/>
            <a:rect r="r" b="b" t="t" l="l"/>
            <a:pathLst>
              <a:path h="9258300" w="6168342">
                <a:moveTo>
                  <a:pt x="0" y="0"/>
                </a:moveTo>
                <a:lnTo>
                  <a:pt x="6168342" y="0"/>
                </a:lnTo>
                <a:lnTo>
                  <a:pt x="6168342" y="9258300"/>
                </a:lnTo>
                <a:lnTo>
                  <a:pt x="0" y="9258300"/>
                </a:lnTo>
                <a:lnTo>
                  <a:pt x="0" y="0"/>
                </a:lnTo>
                <a:close/>
              </a:path>
            </a:pathLst>
          </a:custGeom>
          <a:blipFill>
            <a:blip r:embed="rId3"/>
            <a:stretch>
              <a:fillRect l="0" t="0" r="0" b="0"/>
            </a:stretch>
          </a:blipFill>
        </p:spPr>
      </p:sp>
      <p:sp>
        <p:nvSpPr>
          <p:cNvPr name="Freeform 7" id="7"/>
          <p:cNvSpPr/>
          <p:nvPr/>
        </p:nvSpPr>
        <p:spPr>
          <a:xfrm flipH="false" flipV="false" rot="0">
            <a:off x="515660" y="629285"/>
            <a:ext cx="6168342" cy="9258300"/>
          </a:xfrm>
          <a:custGeom>
            <a:avLst/>
            <a:gdLst/>
            <a:ahLst/>
            <a:cxnLst/>
            <a:rect r="r" b="b" t="t" l="l"/>
            <a:pathLst>
              <a:path h="9258300" w="6168342">
                <a:moveTo>
                  <a:pt x="0" y="0"/>
                </a:moveTo>
                <a:lnTo>
                  <a:pt x="6168342" y="0"/>
                </a:lnTo>
                <a:lnTo>
                  <a:pt x="6168342" y="9258300"/>
                </a:lnTo>
                <a:lnTo>
                  <a:pt x="0" y="9258300"/>
                </a:lnTo>
                <a:lnTo>
                  <a:pt x="0" y="0"/>
                </a:lnTo>
                <a:close/>
              </a:path>
            </a:pathLst>
          </a:custGeom>
          <a:blipFill>
            <a:blip r:embed="rId4"/>
            <a:stretch>
              <a:fillRect l="0" t="0" r="0" b="0"/>
            </a:stretch>
          </a:blipFill>
        </p:spPr>
      </p:sp>
      <p:sp>
        <p:nvSpPr>
          <p:cNvPr name="TextBox 8" id="8"/>
          <p:cNvSpPr txBox="true"/>
          <p:nvPr/>
        </p:nvSpPr>
        <p:spPr>
          <a:xfrm rot="0">
            <a:off x="7474775" y="373804"/>
            <a:ext cx="7550100" cy="903606"/>
          </a:xfrm>
          <a:prstGeom prst="rect">
            <a:avLst/>
          </a:prstGeom>
        </p:spPr>
        <p:txBody>
          <a:bodyPr anchor="t" rtlCol="false" tIns="0" lIns="0" bIns="0" rIns="0">
            <a:spAutoFit/>
          </a:bodyPr>
          <a:lstStyle/>
          <a:p>
            <a:pPr algn="l">
              <a:lnSpc>
                <a:spcPts val="7419"/>
              </a:lnSpc>
              <a:spcBef>
                <a:spcPct val="0"/>
              </a:spcBef>
            </a:pPr>
            <a:r>
              <a:rPr lang="en-US" sz="5299">
                <a:solidFill>
                  <a:srgbClr val="301802"/>
                </a:solidFill>
                <a:latin typeface="Alegreya Bold"/>
              </a:rPr>
              <a:t>IV.Appendix</a:t>
            </a:r>
          </a:p>
        </p:txBody>
      </p:sp>
      <p:sp>
        <p:nvSpPr>
          <p:cNvPr name="TextBox 9" id="9"/>
          <p:cNvSpPr txBox="true"/>
          <p:nvPr/>
        </p:nvSpPr>
        <p:spPr>
          <a:xfrm rot="0">
            <a:off x="7474775" y="1229785"/>
            <a:ext cx="7550100" cy="580389"/>
          </a:xfrm>
          <a:prstGeom prst="rect">
            <a:avLst/>
          </a:prstGeom>
        </p:spPr>
        <p:txBody>
          <a:bodyPr anchor="t" rtlCol="false" tIns="0" lIns="0" bIns="0" rIns="0">
            <a:spAutoFit/>
          </a:bodyPr>
          <a:lstStyle/>
          <a:p>
            <a:pPr algn="l">
              <a:lnSpc>
                <a:spcPts val="4760"/>
              </a:lnSpc>
              <a:spcBef>
                <a:spcPct val="0"/>
              </a:spcBef>
            </a:pPr>
            <a:r>
              <a:rPr lang="en-US" sz="3400">
                <a:solidFill>
                  <a:srgbClr val="EB6B12"/>
                </a:solidFill>
                <a:latin typeface="Alegreya Bold"/>
              </a:rPr>
              <a:t>Start-Up Expenses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4794095" cy="10287000"/>
            <a:chOff x="0" y="0"/>
            <a:chExt cx="1262642" cy="2709333"/>
          </a:xfrm>
        </p:grpSpPr>
        <p:sp>
          <p:nvSpPr>
            <p:cNvPr name="Freeform 3" id="3"/>
            <p:cNvSpPr/>
            <p:nvPr/>
          </p:nvSpPr>
          <p:spPr>
            <a:xfrm flipH="false" flipV="false" rot="0">
              <a:off x="0" y="0"/>
              <a:ext cx="1262642" cy="2709333"/>
            </a:xfrm>
            <a:custGeom>
              <a:avLst/>
              <a:gdLst/>
              <a:ahLst/>
              <a:cxnLst/>
              <a:rect r="r" b="b" t="t" l="l"/>
              <a:pathLst>
                <a:path h="2709333" w="1262642">
                  <a:moveTo>
                    <a:pt x="0" y="0"/>
                  </a:moveTo>
                  <a:lnTo>
                    <a:pt x="1262642" y="0"/>
                  </a:lnTo>
                  <a:lnTo>
                    <a:pt x="1262642" y="2709333"/>
                  </a:lnTo>
                  <a:lnTo>
                    <a:pt x="0" y="2709333"/>
                  </a:lnTo>
                  <a:close/>
                </a:path>
              </a:pathLst>
            </a:custGeom>
            <a:solidFill>
              <a:srgbClr val="FF7412"/>
            </a:solidFill>
          </p:spPr>
        </p:sp>
        <p:sp>
          <p:nvSpPr>
            <p:cNvPr name="TextBox 4" id="4"/>
            <p:cNvSpPr txBox="true"/>
            <p:nvPr/>
          </p:nvSpPr>
          <p:spPr>
            <a:xfrm>
              <a:off x="0" y="-57150"/>
              <a:ext cx="1262642" cy="2766483"/>
            </a:xfrm>
            <a:prstGeom prst="rect">
              <a:avLst/>
            </a:prstGeom>
          </p:spPr>
          <p:txBody>
            <a:bodyPr anchor="ctr" rtlCol="false" tIns="50800" lIns="50800" bIns="50800" rIns="50800"/>
            <a:lstStyle/>
            <a:p>
              <a:pPr algn="ctr">
                <a:lnSpc>
                  <a:spcPts val="3220"/>
                </a:lnSpc>
              </a:pPr>
            </a:p>
          </p:txBody>
        </p:sp>
      </p:grpSp>
      <p:sp>
        <p:nvSpPr>
          <p:cNvPr name="Freeform 5" id="5"/>
          <p:cNvSpPr/>
          <p:nvPr/>
        </p:nvSpPr>
        <p:spPr>
          <a:xfrm flipH="false" flipV="false" rot="0">
            <a:off x="7128980" y="1505533"/>
            <a:ext cx="10609794" cy="7275933"/>
          </a:xfrm>
          <a:custGeom>
            <a:avLst/>
            <a:gdLst/>
            <a:ahLst/>
            <a:cxnLst/>
            <a:rect r="r" b="b" t="t" l="l"/>
            <a:pathLst>
              <a:path h="7275933" w="10609794">
                <a:moveTo>
                  <a:pt x="0" y="0"/>
                </a:moveTo>
                <a:lnTo>
                  <a:pt x="10609794" y="0"/>
                </a:lnTo>
                <a:lnTo>
                  <a:pt x="10609794" y="7275934"/>
                </a:lnTo>
                <a:lnTo>
                  <a:pt x="0" y="7275934"/>
                </a:lnTo>
                <a:lnTo>
                  <a:pt x="0" y="0"/>
                </a:lnTo>
                <a:close/>
              </a:path>
            </a:pathLst>
          </a:custGeom>
          <a:blipFill>
            <a:blip r:embed="rId2"/>
            <a:stretch>
              <a:fillRect l="-1064" t="0" r="-1064" b="0"/>
            </a:stretch>
          </a:blipFill>
        </p:spPr>
      </p:sp>
      <p:sp>
        <p:nvSpPr>
          <p:cNvPr name="Freeform 6" id="6"/>
          <p:cNvSpPr/>
          <p:nvPr/>
        </p:nvSpPr>
        <p:spPr>
          <a:xfrm flipH="false" flipV="false" rot="0">
            <a:off x="1028700" y="1028700"/>
            <a:ext cx="5482971" cy="8229600"/>
          </a:xfrm>
          <a:custGeom>
            <a:avLst/>
            <a:gdLst/>
            <a:ahLst/>
            <a:cxnLst/>
            <a:rect r="r" b="b" t="t" l="l"/>
            <a:pathLst>
              <a:path h="8229600" w="5482971">
                <a:moveTo>
                  <a:pt x="0" y="0"/>
                </a:moveTo>
                <a:lnTo>
                  <a:pt x="5482971" y="0"/>
                </a:lnTo>
                <a:lnTo>
                  <a:pt x="5482971" y="8229600"/>
                </a:lnTo>
                <a:lnTo>
                  <a:pt x="0" y="8229600"/>
                </a:lnTo>
                <a:lnTo>
                  <a:pt x="0" y="0"/>
                </a:lnTo>
                <a:close/>
              </a:path>
            </a:pathLst>
          </a:custGeom>
          <a:blipFill>
            <a:blip r:embed="rId3"/>
            <a:stretch>
              <a:fillRect l="0" t="0" r="0" b="0"/>
            </a:stretch>
          </a:blipFill>
        </p:spPr>
      </p:sp>
      <p:sp>
        <p:nvSpPr>
          <p:cNvPr name="TextBox 7" id="7"/>
          <p:cNvSpPr txBox="true"/>
          <p:nvPr/>
        </p:nvSpPr>
        <p:spPr>
          <a:xfrm rot="0">
            <a:off x="7311054" y="525229"/>
            <a:ext cx="7550100" cy="903606"/>
          </a:xfrm>
          <a:prstGeom prst="rect">
            <a:avLst/>
          </a:prstGeom>
        </p:spPr>
        <p:txBody>
          <a:bodyPr anchor="t" rtlCol="false" tIns="0" lIns="0" bIns="0" rIns="0">
            <a:spAutoFit/>
          </a:bodyPr>
          <a:lstStyle/>
          <a:p>
            <a:pPr algn="l">
              <a:lnSpc>
                <a:spcPts val="7419"/>
              </a:lnSpc>
              <a:spcBef>
                <a:spcPct val="0"/>
              </a:spcBef>
            </a:pPr>
            <a:r>
              <a:rPr lang="en-US" sz="5299">
                <a:solidFill>
                  <a:srgbClr val="301802"/>
                </a:solidFill>
                <a:latin typeface="Alegreya Bold"/>
              </a:rPr>
              <a:t>IV.Appendix</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4794095" cy="10287000"/>
            <a:chOff x="0" y="0"/>
            <a:chExt cx="1262642" cy="2709333"/>
          </a:xfrm>
        </p:grpSpPr>
        <p:sp>
          <p:nvSpPr>
            <p:cNvPr name="Freeform 3" id="3"/>
            <p:cNvSpPr/>
            <p:nvPr/>
          </p:nvSpPr>
          <p:spPr>
            <a:xfrm flipH="false" flipV="false" rot="0">
              <a:off x="0" y="0"/>
              <a:ext cx="1262642" cy="2709333"/>
            </a:xfrm>
            <a:custGeom>
              <a:avLst/>
              <a:gdLst/>
              <a:ahLst/>
              <a:cxnLst/>
              <a:rect r="r" b="b" t="t" l="l"/>
              <a:pathLst>
                <a:path h="2709333" w="1262642">
                  <a:moveTo>
                    <a:pt x="0" y="0"/>
                  </a:moveTo>
                  <a:lnTo>
                    <a:pt x="1262642" y="0"/>
                  </a:lnTo>
                  <a:lnTo>
                    <a:pt x="1262642" y="2709333"/>
                  </a:lnTo>
                  <a:lnTo>
                    <a:pt x="0" y="2709333"/>
                  </a:lnTo>
                  <a:close/>
                </a:path>
              </a:pathLst>
            </a:custGeom>
            <a:solidFill>
              <a:srgbClr val="FF7412"/>
            </a:solidFill>
          </p:spPr>
        </p:sp>
        <p:sp>
          <p:nvSpPr>
            <p:cNvPr name="TextBox 4" id="4"/>
            <p:cNvSpPr txBox="true"/>
            <p:nvPr/>
          </p:nvSpPr>
          <p:spPr>
            <a:xfrm>
              <a:off x="0" y="-57150"/>
              <a:ext cx="1262642" cy="2766483"/>
            </a:xfrm>
            <a:prstGeom prst="rect">
              <a:avLst/>
            </a:prstGeom>
          </p:spPr>
          <p:txBody>
            <a:bodyPr anchor="ctr" rtlCol="false" tIns="50800" lIns="50800" bIns="50800" rIns="50800"/>
            <a:lstStyle/>
            <a:p>
              <a:pPr algn="ctr">
                <a:lnSpc>
                  <a:spcPts val="3220"/>
                </a:lnSpc>
              </a:pPr>
            </a:p>
          </p:txBody>
        </p:sp>
      </p:grpSp>
      <p:sp>
        <p:nvSpPr>
          <p:cNvPr name="Freeform 5" id="5"/>
          <p:cNvSpPr/>
          <p:nvPr/>
        </p:nvSpPr>
        <p:spPr>
          <a:xfrm flipH="false" flipV="false" rot="0">
            <a:off x="1028700" y="1028700"/>
            <a:ext cx="5655302" cy="9258300"/>
          </a:xfrm>
          <a:custGeom>
            <a:avLst/>
            <a:gdLst/>
            <a:ahLst/>
            <a:cxnLst/>
            <a:rect r="r" b="b" t="t" l="l"/>
            <a:pathLst>
              <a:path h="9258300" w="5655302">
                <a:moveTo>
                  <a:pt x="0" y="0"/>
                </a:moveTo>
                <a:lnTo>
                  <a:pt x="5655302" y="0"/>
                </a:lnTo>
                <a:lnTo>
                  <a:pt x="5655302" y="9258300"/>
                </a:lnTo>
                <a:lnTo>
                  <a:pt x="0" y="9258300"/>
                </a:lnTo>
                <a:lnTo>
                  <a:pt x="0" y="0"/>
                </a:lnTo>
                <a:close/>
              </a:path>
            </a:pathLst>
          </a:custGeom>
          <a:blipFill>
            <a:blip r:embed="rId2"/>
            <a:stretch>
              <a:fillRect l="-11111" t="-1223" r="0" b="-1223"/>
            </a:stretch>
          </a:blipFill>
        </p:spPr>
      </p:sp>
      <p:sp>
        <p:nvSpPr>
          <p:cNvPr name="Freeform 6" id="6"/>
          <p:cNvSpPr/>
          <p:nvPr/>
        </p:nvSpPr>
        <p:spPr>
          <a:xfrm flipH="false" flipV="false" rot="0">
            <a:off x="7053253" y="1546025"/>
            <a:ext cx="9202235" cy="8740975"/>
          </a:xfrm>
          <a:custGeom>
            <a:avLst/>
            <a:gdLst/>
            <a:ahLst/>
            <a:cxnLst/>
            <a:rect r="r" b="b" t="t" l="l"/>
            <a:pathLst>
              <a:path h="8740975" w="9202235">
                <a:moveTo>
                  <a:pt x="0" y="0"/>
                </a:moveTo>
                <a:lnTo>
                  <a:pt x="9202235" y="0"/>
                </a:lnTo>
                <a:lnTo>
                  <a:pt x="9202235" y="8740975"/>
                </a:lnTo>
                <a:lnTo>
                  <a:pt x="0" y="8740975"/>
                </a:lnTo>
                <a:lnTo>
                  <a:pt x="0" y="0"/>
                </a:lnTo>
                <a:close/>
              </a:path>
            </a:pathLst>
          </a:custGeom>
          <a:blipFill>
            <a:blip r:embed="rId3"/>
            <a:stretch>
              <a:fillRect l="0" t="-331" r="0" b="-331"/>
            </a:stretch>
          </a:blipFill>
        </p:spPr>
      </p:sp>
      <p:sp>
        <p:nvSpPr>
          <p:cNvPr name="TextBox 7" id="7"/>
          <p:cNvSpPr txBox="true"/>
          <p:nvPr/>
        </p:nvSpPr>
        <p:spPr>
          <a:xfrm rot="0">
            <a:off x="7311054" y="525229"/>
            <a:ext cx="7550100" cy="903606"/>
          </a:xfrm>
          <a:prstGeom prst="rect">
            <a:avLst/>
          </a:prstGeom>
        </p:spPr>
        <p:txBody>
          <a:bodyPr anchor="t" rtlCol="false" tIns="0" lIns="0" bIns="0" rIns="0">
            <a:spAutoFit/>
          </a:bodyPr>
          <a:lstStyle/>
          <a:p>
            <a:pPr algn="l">
              <a:lnSpc>
                <a:spcPts val="7419"/>
              </a:lnSpc>
              <a:spcBef>
                <a:spcPct val="0"/>
              </a:spcBef>
            </a:pPr>
            <a:r>
              <a:rPr lang="en-US" sz="5299">
                <a:solidFill>
                  <a:srgbClr val="301802"/>
                </a:solidFill>
                <a:latin typeface="Alegreya Bold"/>
              </a:rPr>
              <a:t>IV.Appendix</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690000"/>
        </a:solidFill>
      </p:bgPr>
    </p:bg>
    <p:spTree>
      <p:nvGrpSpPr>
        <p:cNvPr id="1" name=""/>
        <p:cNvGrpSpPr/>
        <p:nvPr/>
      </p:nvGrpSpPr>
      <p:grpSpPr>
        <a:xfrm>
          <a:off x="0" y="0"/>
          <a:ext cx="0" cy="0"/>
          <a:chOff x="0" y="0"/>
          <a:chExt cx="0" cy="0"/>
        </a:xfrm>
      </p:grpSpPr>
      <p:sp>
        <p:nvSpPr>
          <p:cNvPr name="Freeform 2" id="2"/>
          <p:cNvSpPr/>
          <p:nvPr/>
        </p:nvSpPr>
        <p:spPr>
          <a:xfrm flipH="false" flipV="false" rot="0">
            <a:off x="-152151" y="4008577"/>
            <a:ext cx="4649272" cy="2269847"/>
          </a:xfrm>
          <a:custGeom>
            <a:avLst/>
            <a:gdLst/>
            <a:ahLst/>
            <a:cxnLst/>
            <a:rect r="r" b="b" t="t" l="l"/>
            <a:pathLst>
              <a:path h="2269847" w="4649272">
                <a:moveTo>
                  <a:pt x="0" y="0"/>
                </a:moveTo>
                <a:lnTo>
                  <a:pt x="4649272" y="0"/>
                </a:lnTo>
                <a:lnTo>
                  <a:pt x="4649272" y="2269846"/>
                </a:lnTo>
                <a:lnTo>
                  <a:pt x="0" y="2269846"/>
                </a:lnTo>
                <a:lnTo>
                  <a:pt x="0" y="0"/>
                </a:lnTo>
                <a:close/>
              </a:path>
            </a:pathLst>
          </a:custGeom>
          <a:blipFill>
            <a:blip r:embed="rId2"/>
            <a:stretch>
              <a:fillRect l="-57304" t="0" r="-79405" b="0"/>
            </a:stretch>
          </a:blipFill>
        </p:spPr>
      </p:sp>
      <p:sp>
        <p:nvSpPr>
          <p:cNvPr name="Freeform 3" id="3"/>
          <p:cNvSpPr/>
          <p:nvPr/>
        </p:nvSpPr>
        <p:spPr>
          <a:xfrm flipH="false" flipV="false" rot="0">
            <a:off x="13790879" y="4008577"/>
            <a:ext cx="4649272" cy="2269847"/>
          </a:xfrm>
          <a:custGeom>
            <a:avLst/>
            <a:gdLst/>
            <a:ahLst/>
            <a:cxnLst/>
            <a:rect r="r" b="b" t="t" l="l"/>
            <a:pathLst>
              <a:path h="2269847" w="4649272">
                <a:moveTo>
                  <a:pt x="0" y="0"/>
                </a:moveTo>
                <a:lnTo>
                  <a:pt x="4649272" y="0"/>
                </a:lnTo>
                <a:lnTo>
                  <a:pt x="4649272" y="2269846"/>
                </a:lnTo>
                <a:lnTo>
                  <a:pt x="0" y="2269846"/>
                </a:lnTo>
                <a:lnTo>
                  <a:pt x="0" y="0"/>
                </a:lnTo>
                <a:close/>
              </a:path>
            </a:pathLst>
          </a:custGeom>
          <a:blipFill>
            <a:blip r:embed="rId2"/>
            <a:stretch>
              <a:fillRect l="-57304" t="0" r="-79405" b="0"/>
            </a:stretch>
          </a:blipFill>
        </p:spPr>
      </p:sp>
      <p:sp>
        <p:nvSpPr>
          <p:cNvPr name="Freeform 4" id="4"/>
          <p:cNvSpPr/>
          <p:nvPr/>
        </p:nvSpPr>
        <p:spPr>
          <a:xfrm flipH="false" flipV="false" rot="0">
            <a:off x="3255117" y="1065449"/>
            <a:ext cx="11777766" cy="8156103"/>
          </a:xfrm>
          <a:custGeom>
            <a:avLst/>
            <a:gdLst/>
            <a:ahLst/>
            <a:cxnLst/>
            <a:rect r="r" b="b" t="t" l="l"/>
            <a:pathLst>
              <a:path h="8156103" w="11777766">
                <a:moveTo>
                  <a:pt x="0" y="0"/>
                </a:moveTo>
                <a:lnTo>
                  <a:pt x="11777766" y="0"/>
                </a:lnTo>
                <a:lnTo>
                  <a:pt x="11777766" y="8156102"/>
                </a:lnTo>
                <a:lnTo>
                  <a:pt x="0" y="81561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219544" y="6859188"/>
            <a:ext cx="1895971" cy="1934664"/>
          </a:xfrm>
          <a:custGeom>
            <a:avLst/>
            <a:gdLst/>
            <a:ahLst/>
            <a:cxnLst/>
            <a:rect r="r" b="b" t="t" l="l"/>
            <a:pathLst>
              <a:path h="1934664" w="1895971">
                <a:moveTo>
                  <a:pt x="0" y="0"/>
                </a:moveTo>
                <a:lnTo>
                  <a:pt x="1895971" y="0"/>
                </a:lnTo>
                <a:lnTo>
                  <a:pt x="1895971" y="1934664"/>
                </a:lnTo>
                <a:lnTo>
                  <a:pt x="0" y="19346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5400000">
            <a:off x="-143791" y="6673078"/>
            <a:ext cx="2344982" cy="3326215"/>
          </a:xfrm>
          <a:custGeom>
            <a:avLst/>
            <a:gdLst/>
            <a:ahLst/>
            <a:cxnLst/>
            <a:rect r="r" b="b" t="t" l="l"/>
            <a:pathLst>
              <a:path h="3326215" w="2344982">
                <a:moveTo>
                  <a:pt x="0" y="0"/>
                </a:moveTo>
                <a:lnTo>
                  <a:pt x="2344982" y="0"/>
                </a:lnTo>
                <a:lnTo>
                  <a:pt x="2344982" y="3326216"/>
                </a:lnTo>
                <a:lnTo>
                  <a:pt x="0" y="33262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true" rot="5400000">
            <a:off x="16086809" y="274926"/>
            <a:ext cx="2344982" cy="3326215"/>
          </a:xfrm>
          <a:custGeom>
            <a:avLst/>
            <a:gdLst/>
            <a:ahLst/>
            <a:cxnLst/>
            <a:rect r="r" b="b" t="t" l="l"/>
            <a:pathLst>
              <a:path h="3326215" w="2344982">
                <a:moveTo>
                  <a:pt x="0" y="3326215"/>
                </a:moveTo>
                <a:lnTo>
                  <a:pt x="2344982" y="3326215"/>
                </a:lnTo>
                <a:lnTo>
                  <a:pt x="2344982" y="0"/>
                </a:lnTo>
                <a:lnTo>
                  <a:pt x="0" y="0"/>
                </a:lnTo>
                <a:lnTo>
                  <a:pt x="0" y="3326215"/>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true" flipV="true" rot="0">
            <a:off x="2524950" y="1188087"/>
            <a:ext cx="1895971" cy="1934664"/>
          </a:xfrm>
          <a:custGeom>
            <a:avLst/>
            <a:gdLst/>
            <a:ahLst/>
            <a:cxnLst/>
            <a:rect r="r" b="b" t="t" l="l"/>
            <a:pathLst>
              <a:path h="1934664" w="1895971">
                <a:moveTo>
                  <a:pt x="1895971" y="1934665"/>
                </a:moveTo>
                <a:lnTo>
                  <a:pt x="0" y="1934665"/>
                </a:lnTo>
                <a:lnTo>
                  <a:pt x="0" y="0"/>
                </a:lnTo>
                <a:lnTo>
                  <a:pt x="1895971" y="0"/>
                </a:lnTo>
                <a:lnTo>
                  <a:pt x="1895971" y="1934665"/>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4497121" y="3818077"/>
            <a:ext cx="9293758" cy="1708151"/>
          </a:xfrm>
          <a:prstGeom prst="rect">
            <a:avLst/>
          </a:prstGeom>
        </p:spPr>
        <p:txBody>
          <a:bodyPr anchor="t" rtlCol="false" tIns="0" lIns="0" bIns="0" rIns="0">
            <a:spAutoFit/>
          </a:bodyPr>
          <a:lstStyle/>
          <a:p>
            <a:pPr algn="ctr">
              <a:lnSpc>
                <a:spcPts val="13999"/>
              </a:lnSpc>
              <a:spcBef>
                <a:spcPct val="0"/>
              </a:spcBef>
            </a:pPr>
            <a:r>
              <a:rPr lang="en-US" sz="9999">
                <a:solidFill>
                  <a:srgbClr val="FFDD2B"/>
                </a:solidFill>
                <a:latin typeface="Bantayog"/>
              </a:rPr>
              <a:t>THANK YOU</a:t>
            </a:r>
          </a:p>
        </p:txBody>
      </p:sp>
      <p:sp>
        <p:nvSpPr>
          <p:cNvPr name="TextBox 10" id="10"/>
          <p:cNvSpPr txBox="true"/>
          <p:nvPr/>
        </p:nvSpPr>
        <p:spPr>
          <a:xfrm rot="0">
            <a:off x="4497121" y="5598973"/>
            <a:ext cx="9293758" cy="679450"/>
          </a:xfrm>
          <a:prstGeom prst="rect">
            <a:avLst/>
          </a:prstGeom>
        </p:spPr>
        <p:txBody>
          <a:bodyPr anchor="t" rtlCol="false" tIns="0" lIns="0" bIns="0" rIns="0">
            <a:spAutoFit/>
          </a:bodyPr>
          <a:lstStyle/>
          <a:p>
            <a:pPr algn="ctr">
              <a:lnSpc>
                <a:spcPts val="5599"/>
              </a:lnSpc>
              <a:spcBef>
                <a:spcPct val="0"/>
              </a:spcBef>
            </a:pPr>
            <a:r>
              <a:rPr lang="en-US" sz="3999">
                <a:solidFill>
                  <a:srgbClr val="FFDD2B"/>
                </a:solidFill>
                <a:latin typeface="Bantayog Light"/>
              </a:rPr>
              <a:t>- BIG BITE RESTAURANT -</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448244" y="0"/>
            <a:ext cx="11043698" cy="10287000"/>
          </a:xfrm>
          <a:custGeom>
            <a:avLst/>
            <a:gdLst/>
            <a:ahLst/>
            <a:cxnLst/>
            <a:rect r="r" b="b" t="t" l="l"/>
            <a:pathLst>
              <a:path h="10287000" w="11043698">
                <a:moveTo>
                  <a:pt x="0" y="0"/>
                </a:moveTo>
                <a:lnTo>
                  <a:pt x="11043698" y="0"/>
                </a:lnTo>
                <a:lnTo>
                  <a:pt x="11043698" y="10287000"/>
                </a:lnTo>
                <a:lnTo>
                  <a:pt x="0" y="10287000"/>
                </a:lnTo>
                <a:lnTo>
                  <a:pt x="0" y="0"/>
                </a:lnTo>
                <a:close/>
              </a:path>
            </a:pathLst>
          </a:custGeom>
          <a:blipFill>
            <a:blip r:embed="rId2"/>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380516" y="0"/>
            <a:ext cx="7907484" cy="10287000"/>
          </a:xfrm>
          <a:custGeom>
            <a:avLst/>
            <a:gdLst/>
            <a:ahLst/>
            <a:cxnLst/>
            <a:rect r="r" b="b" t="t" l="l"/>
            <a:pathLst>
              <a:path h="10287000" w="7907484">
                <a:moveTo>
                  <a:pt x="0" y="0"/>
                </a:moveTo>
                <a:lnTo>
                  <a:pt x="7907484" y="0"/>
                </a:lnTo>
                <a:lnTo>
                  <a:pt x="7907484" y="10287000"/>
                </a:lnTo>
                <a:lnTo>
                  <a:pt x="0" y="10287000"/>
                </a:lnTo>
                <a:lnTo>
                  <a:pt x="0" y="0"/>
                </a:lnTo>
                <a:close/>
              </a:path>
            </a:pathLst>
          </a:custGeom>
          <a:blipFill>
            <a:blip r:embed="rId2"/>
            <a:stretch>
              <a:fillRect l="-11215" t="-6993" r="0" b="-6993"/>
            </a:stretch>
          </a:blipFill>
        </p:spPr>
      </p:sp>
      <p:sp>
        <p:nvSpPr>
          <p:cNvPr name="Freeform 3" id="3"/>
          <p:cNvSpPr/>
          <p:nvPr/>
        </p:nvSpPr>
        <p:spPr>
          <a:xfrm flipH="false" flipV="false" rot="0">
            <a:off x="1028700" y="5966509"/>
            <a:ext cx="1000099" cy="946344"/>
          </a:xfrm>
          <a:custGeom>
            <a:avLst/>
            <a:gdLst/>
            <a:ahLst/>
            <a:cxnLst/>
            <a:rect r="r" b="b" t="t" l="l"/>
            <a:pathLst>
              <a:path h="946344" w="1000099">
                <a:moveTo>
                  <a:pt x="0" y="0"/>
                </a:moveTo>
                <a:lnTo>
                  <a:pt x="1000099" y="0"/>
                </a:lnTo>
                <a:lnTo>
                  <a:pt x="1000099" y="946344"/>
                </a:lnTo>
                <a:lnTo>
                  <a:pt x="0" y="9463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708982" y="1960598"/>
            <a:ext cx="6680883" cy="983363"/>
          </a:xfrm>
          <a:prstGeom prst="rect">
            <a:avLst/>
          </a:prstGeom>
        </p:spPr>
        <p:txBody>
          <a:bodyPr anchor="t" rtlCol="false" tIns="0" lIns="0" bIns="0" rIns="0">
            <a:spAutoFit/>
          </a:bodyPr>
          <a:lstStyle/>
          <a:p>
            <a:pPr algn="l">
              <a:lnSpc>
                <a:spcPts val="8160"/>
              </a:lnSpc>
              <a:spcBef>
                <a:spcPct val="0"/>
              </a:spcBef>
            </a:pPr>
            <a:r>
              <a:rPr lang="en-US" sz="5829" u="sng">
                <a:solidFill>
                  <a:srgbClr val="000000"/>
                </a:solidFill>
                <a:latin typeface="Alegreya Bold"/>
                <a:hlinkClick r:id="rId5" tooltip="https://docs.google.com/document/d/1jiWuCUs2C7biFLyFA8mQQmZe37wpK2eihed2GLBtxCI/edit#heading=h.gjdgxs"/>
              </a:rPr>
              <a:t>Executive Summary</a:t>
            </a:r>
          </a:p>
        </p:txBody>
      </p:sp>
      <p:sp>
        <p:nvSpPr>
          <p:cNvPr name="TextBox 5" id="5"/>
          <p:cNvSpPr txBox="true"/>
          <p:nvPr/>
        </p:nvSpPr>
        <p:spPr>
          <a:xfrm rot="0">
            <a:off x="1708982" y="4045304"/>
            <a:ext cx="4387189" cy="1837056"/>
          </a:xfrm>
          <a:prstGeom prst="rect">
            <a:avLst/>
          </a:prstGeom>
        </p:spPr>
        <p:txBody>
          <a:bodyPr anchor="t" rtlCol="false" tIns="0" lIns="0" bIns="0" rIns="0">
            <a:spAutoFit/>
          </a:bodyPr>
          <a:lstStyle/>
          <a:p>
            <a:pPr algn="l">
              <a:lnSpc>
                <a:spcPts val="7419"/>
              </a:lnSpc>
            </a:pPr>
            <a:r>
              <a:rPr lang="en-US" sz="5299" u="sng">
                <a:solidFill>
                  <a:srgbClr val="EB6B12"/>
                </a:solidFill>
                <a:latin typeface="Alegreya Bold"/>
                <a:hlinkClick r:id="rId6" tooltip="https://docs.google.com/document/d/1jiWuCUs2C7biFLyFA8mQQmZe37wpK2eihed2GLBtxCI/edit#heading=h.30j0zll"/>
              </a:rPr>
              <a:t>Highlights</a:t>
            </a:r>
          </a:p>
          <a:p>
            <a:pPr algn="l">
              <a:lnSpc>
                <a:spcPts val="7419"/>
              </a:lnSpc>
              <a:spcBef>
                <a:spcPct val="0"/>
              </a:spcBef>
            </a:pPr>
          </a:p>
        </p:txBody>
      </p:sp>
      <p:sp>
        <p:nvSpPr>
          <p:cNvPr name="TextBox 6" id="6"/>
          <p:cNvSpPr txBox="true"/>
          <p:nvPr/>
        </p:nvSpPr>
        <p:spPr>
          <a:xfrm rot="0">
            <a:off x="2402686" y="5833159"/>
            <a:ext cx="6741314" cy="3414324"/>
          </a:xfrm>
          <a:prstGeom prst="rect">
            <a:avLst/>
          </a:prstGeom>
        </p:spPr>
        <p:txBody>
          <a:bodyPr anchor="t" rtlCol="false" tIns="0" lIns="0" bIns="0" rIns="0">
            <a:spAutoFit/>
          </a:bodyPr>
          <a:lstStyle/>
          <a:p>
            <a:pPr algn="l">
              <a:lnSpc>
                <a:spcPts val="3969"/>
              </a:lnSpc>
            </a:pPr>
            <a:r>
              <a:rPr lang="en-US" sz="2168">
                <a:solidFill>
                  <a:srgbClr val="737373"/>
                </a:solidFill>
                <a:latin typeface="Lato 1"/>
              </a:rPr>
              <a:t>Strong financial performance with consistent sales growth and healthy profit margins.</a:t>
            </a:r>
          </a:p>
          <a:p>
            <a:pPr algn="l">
              <a:lnSpc>
                <a:spcPts val="3969"/>
              </a:lnSpc>
            </a:pPr>
            <a:r>
              <a:rPr lang="en-US" sz="2168">
                <a:solidFill>
                  <a:srgbClr val="737373"/>
                </a:solidFill>
                <a:latin typeface="Lato 1"/>
              </a:rPr>
              <a:t>Established a loyal customer base and achieved positive customer feedback.</a:t>
            </a:r>
          </a:p>
          <a:p>
            <a:pPr algn="l">
              <a:lnSpc>
                <a:spcPts val="3969"/>
              </a:lnSpc>
            </a:pPr>
            <a:r>
              <a:rPr lang="en-US" sz="2168">
                <a:solidFill>
                  <a:srgbClr val="737373"/>
                </a:solidFill>
                <a:latin typeface="Lato 1"/>
              </a:rPr>
              <a:t>Maintained efficient cost management and achieved profitability.</a:t>
            </a:r>
          </a:p>
          <a:p>
            <a:pPr algn="l">
              <a:lnSpc>
                <a:spcPts val="3969"/>
              </a:lnSpc>
            </a:pPr>
          </a:p>
        </p:txBody>
      </p:sp>
      <p:sp>
        <p:nvSpPr>
          <p:cNvPr name="TextBox 7" id="7"/>
          <p:cNvSpPr txBox="true"/>
          <p:nvPr/>
        </p:nvSpPr>
        <p:spPr>
          <a:xfrm rot="0">
            <a:off x="6673148" y="8876030"/>
            <a:ext cx="2220461" cy="382270"/>
          </a:xfrm>
          <a:prstGeom prst="rect">
            <a:avLst/>
          </a:prstGeom>
        </p:spPr>
        <p:txBody>
          <a:bodyPr anchor="t" rtlCol="false" tIns="0" lIns="0" bIns="0" rIns="0">
            <a:spAutoFit/>
          </a:bodyPr>
          <a:lstStyle/>
          <a:p>
            <a:pPr algn="l">
              <a:lnSpc>
                <a:spcPts val="3080"/>
              </a:lnSpc>
            </a:pPr>
            <a:r>
              <a:rPr lang="en-US" sz="2200" spc="248">
                <a:solidFill>
                  <a:srgbClr val="EB6B12"/>
                </a:solidFill>
                <a:latin typeface="Lato 1 Italics"/>
              </a:rPr>
              <a:t>restaurant.co</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8575869" cy="10287000"/>
          </a:xfrm>
          <a:custGeom>
            <a:avLst/>
            <a:gdLst/>
            <a:ahLst/>
            <a:cxnLst/>
            <a:rect r="r" b="b" t="t" l="l"/>
            <a:pathLst>
              <a:path h="10287000" w="8575869">
                <a:moveTo>
                  <a:pt x="0" y="0"/>
                </a:moveTo>
                <a:lnTo>
                  <a:pt x="8575869" y="0"/>
                </a:lnTo>
                <a:lnTo>
                  <a:pt x="8575869" y="10287000"/>
                </a:lnTo>
                <a:lnTo>
                  <a:pt x="0" y="10287000"/>
                </a:lnTo>
                <a:lnTo>
                  <a:pt x="0" y="0"/>
                </a:lnTo>
                <a:close/>
              </a:path>
            </a:pathLst>
          </a:custGeom>
          <a:blipFill>
            <a:blip r:embed="rId2"/>
            <a:stretch>
              <a:fillRect l="-11111" t="-7893" r="0" b="-7893"/>
            </a:stretch>
          </a:blipFill>
        </p:spPr>
      </p:sp>
      <p:grpSp>
        <p:nvGrpSpPr>
          <p:cNvPr name="Group 3" id="3"/>
          <p:cNvGrpSpPr/>
          <p:nvPr/>
        </p:nvGrpSpPr>
        <p:grpSpPr>
          <a:xfrm rot="0">
            <a:off x="4287297" y="1028700"/>
            <a:ext cx="6147327" cy="2197610"/>
            <a:chOff x="0" y="0"/>
            <a:chExt cx="1619049" cy="578794"/>
          </a:xfrm>
        </p:grpSpPr>
        <p:sp>
          <p:nvSpPr>
            <p:cNvPr name="Freeform 4" id="4"/>
            <p:cNvSpPr/>
            <p:nvPr/>
          </p:nvSpPr>
          <p:spPr>
            <a:xfrm flipH="false" flipV="false" rot="0">
              <a:off x="0" y="0"/>
              <a:ext cx="1619049" cy="578794"/>
            </a:xfrm>
            <a:custGeom>
              <a:avLst/>
              <a:gdLst/>
              <a:ahLst/>
              <a:cxnLst/>
              <a:rect r="r" b="b" t="t" l="l"/>
              <a:pathLst>
                <a:path h="578794" w="1619049">
                  <a:moveTo>
                    <a:pt x="0" y="0"/>
                  </a:moveTo>
                  <a:lnTo>
                    <a:pt x="1619049" y="0"/>
                  </a:lnTo>
                  <a:lnTo>
                    <a:pt x="1619049" y="578794"/>
                  </a:lnTo>
                  <a:lnTo>
                    <a:pt x="0" y="578794"/>
                  </a:lnTo>
                  <a:close/>
                </a:path>
              </a:pathLst>
            </a:custGeom>
            <a:solidFill>
              <a:srgbClr val="EB6B12"/>
            </a:solidFill>
          </p:spPr>
        </p:sp>
        <p:sp>
          <p:nvSpPr>
            <p:cNvPr name="TextBox 5" id="5"/>
            <p:cNvSpPr txBox="true"/>
            <p:nvPr/>
          </p:nvSpPr>
          <p:spPr>
            <a:xfrm>
              <a:off x="0" y="-57150"/>
              <a:ext cx="1619049" cy="635944"/>
            </a:xfrm>
            <a:prstGeom prst="rect">
              <a:avLst/>
            </a:prstGeom>
          </p:spPr>
          <p:txBody>
            <a:bodyPr anchor="ctr" rtlCol="false" tIns="50800" lIns="50800" bIns="50800" rIns="50800"/>
            <a:lstStyle/>
            <a:p>
              <a:pPr algn="ctr">
                <a:lnSpc>
                  <a:spcPts val="3220"/>
                </a:lnSpc>
              </a:pPr>
            </a:p>
          </p:txBody>
        </p:sp>
      </p:grpSp>
      <p:grpSp>
        <p:nvGrpSpPr>
          <p:cNvPr name="Group 6" id="6"/>
          <p:cNvGrpSpPr/>
          <p:nvPr/>
        </p:nvGrpSpPr>
        <p:grpSpPr>
          <a:xfrm rot="0">
            <a:off x="3188492" y="1028700"/>
            <a:ext cx="2197610" cy="219761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6B12"/>
            </a:soli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3220"/>
                </a:lnSpc>
              </a:pPr>
            </a:p>
          </p:txBody>
        </p:sp>
      </p:grpSp>
      <p:grpSp>
        <p:nvGrpSpPr>
          <p:cNvPr name="Group 9" id="9"/>
          <p:cNvGrpSpPr/>
          <p:nvPr/>
        </p:nvGrpSpPr>
        <p:grpSpPr>
          <a:xfrm rot="0">
            <a:off x="3381982" y="1213539"/>
            <a:ext cx="1810630" cy="1810622"/>
            <a:chOff x="0" y="0"/>
            <a:chExt cx="6350000" cy="6349975"/>
          </a:xfrm>
        </p:grpSpPr>
        <p:sp>
          <p:nvSpPr>
            <p:cNvPr name="Freeform 10" id="10"/>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24906" t="0" r="-24906" b="0"/>
              </a:stretch>
            </a:blipFill>
          </p:spPr>
        </p:sp>
      </p:grpSp>
      <p:sp>
        <p:nvSpPr>
          <p:cNvPr name="Freeform 11" id="11"/>
          <p:cNvSpPr/>
          <p:nvPr/>
        </p:nvSpPr>
        <p:spPr>
          <a:xfrm flipH="false" flipV="false" rot="0">
            <a:off x="10434623" y="1028700"/>
            <a:ext cx="7853377" cy="2197610"/>
          </a:xfrm>
          <a:custGeom>
            <a:avLst/>
            <a:gdLst/>
            <a:ahLst/>
            <a:cxnLst/>
            <a:rect r="r" b="b" t="t" l="l"/>
            <a:pathLst>
              <a:path h="2197610" w="7853377">
                <a:moveTo>
                  <a:pt x="0" y="0"/>
                </a:moveTo>
                <a:lnTo>
                  <a:pt x="7853377" y="0"/>
                </a:lnTo>
                <a:lnTo>
                  <a:pt x="7853377" y="2197610"/>
                </a:lnTo>
                <a:lnTo>
                  <a:pt x="0" y="2197610"/>
                </a:lnTo>
                <a:lnTo>
                  <a:pt x="0" y="0"/>
                </a:lnTo>
                <a:close/>
              </a:path>
            </a:pathLst>
          </a:custGeom>
          <a:blipFill>
            <a:blip r:embed="rId4"/>
            <a:stretch>
              <a:fillRect l="0" t="-46940" r="0" b="-54073"/>
            </a:stretch>
          </a:blipFill>
        </p:spPr>
      </p:sp>
      <p:sp>
        <p:nvSpPr>
          <p:cNvPr name="Freeform 12" id="12"/>
          <p:cNvSpPr/>
          <p:nvPr/>
        </p:nvSpPr>
        <p:spPr>
          <a:xfrm flipH="false" flipV="false" rot="0">
            <a:off x="5803073" y="1445389"/>
            <a:ext cx="480988" cy="446717"/>
          </a:xfrm>
          <a:custGeom>
            <a:avLst/>
            <a:gdLst/>
            <a:ahLst/>
            <a:cxnLst/>
            <a:rect r="r" b="b" t="t" l="l"/>
            <a:pathLst>
              <a:path h="446717" w="480988">
                <a:moveTo>
                  <a:pt x="0" y="0"/>
                </a:moveTo>
                <a:lnTo>
                  <a:pt x="480987" y="0"/>
                </a:lnTo>
                <a:lnTo>
                  <a:pt x="480987" y="446717"/>
                </a:lnTo>
                <a:lnTo>
                  <a:pt x="0" y="44671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9904586" y="3816561"/>
            <a:ext cx="8224860" cy="1326939"/>
          </a:xfrm>
          <a:prstGeom prst="rect">
            <a:avLst/>
          </a:prstGeom>
        </p:spPr>
        <p:txBody>
          <a:bodyPr anchor="t" rtlCol="false" tIns="0" lIns="0" bIns="0" rIns="0">
            <a:spAutoFit/>
          </a:bodyPr>
          <a:lstStyle/>
          <a:p>
            <a:pPr algn="l">
              <a:lnSpc>
                <a:spcPts val="10854"/>
              </a:lnSpc>
              <a:spcBef>
                <a:spcPct val="0"/>
              </a:spcBef>
            </a:pPr>
            <a:r>
              <a:rPr lang="en-US" sz="7753">
                <a:solidFill>
                  <a:srgbClr val="000000"/>
                </a:solidFill>
                <a:latin typeface="Alegreya Bold"/>
              </a:rPr>
              <a:t>Objectives</a:t>
            </a:r>
          </a:p>
        </p:txBody>
      </p:sp>
      <p:sp>
        <p:nvSpPr>
          <p:cNvPr name="TextBox 14" id="14"/>
          <p:cNvSpPr txBox="true"/>
          <p:nvPr/>
        </p:nvSpPr>
        <p:spPr>
          <a:xfrm rot="0">
            <a:off x="5803073" y="2014945"/>
            <a:ext cx="4631550" cy="1120266"/>
          </a:xfrm>
          <a:prstGeom prst="rect">
            <a:avLst/>
          </a:prstGeom>
        </p:spPr>
        <p:txBody>
          <a:bodyPr anchor="t" rtlCol="false" tIns="0" lIns="0" bIns="0" rIns="0">
            <a:spAutoFit/>
          </a:bodyPr>
          <a:lstStyle/>
          <a:p>
            <a:pPr algn="l">
              <a:lnSpc>
                <a:spcPts val="3059"/>
              </a:lnSpc>
            </a:pPr>
            <a:r>
              <a:rPr lang="en-US" sz="1900">
                <a:solidFill>
                  <a:srgbClr val="FFFFFF"/>
                </a:solidFill>
                <a:latin typeface="Lato 1"/>
              </a:rPr>
              <a:t>A restaurant is a place that people visit to look for various kinds of local food and drinks.</a:t>
            </a:r>
          </a:p>
        </p:txBody>
      </p:sp>
      <p:sp>
        <p:nvSpPr>
          <p:cNvPr name="TextBox 15" id="15"/>
          <p:cNvSpPr txBox="true"/>
          <p:nvPr/>
        </p:nvSpPr>
        <p:spPr>
          <a:xfrm rot="0">
            <a:off x="6621519" y="1426339"/>
            <a:ext cx="2502831" cy="382270"/>
          </a:xfrm>
          <a:prstGeom prst="rect">
            <a:avLst/>
          </a:prstGeom>
        </p:spPr>
        <p:txBody>
          <a:bodyPr anchor="t" rtlCol="false" tIns="0" lIns="0" bIns="0" rIns="0">
            <a:spAutoFit/>
          </a:bodyPr>
          <a:lstStyle/>
          <a:p>
            <a:pPr algn="l">
              <a:lnSpc>
                <a:spcPts val="3080"/>
              </a:lnSpc>
            </a:pPr>
            <a:r>
              <a:rPr lang="en-US" sz="2200" spc="248">
                <a:solidFill>
                  <a:srgbClr val="FFFFFF"/>
                </a:solidFill>
                <a:latin typeface="Lato 1 Bold"/>
              </a:rPr>
              <a:t>Great Taste</a:t>
            </a:r>
          </a:p>
        </p:txBody>
      </p:sp>
      <p:sp>
        <p:nvSpPr>
          <p:cNvPr name="TextBox 16" id="16"/>
          <p:cNvSpPr txBox="true"/>
          <p:nvPr/>
        </p:nvSpPr>
        <p:spPr>
          <a:xfrm rot="0">
            <a:off x="9904586" y="5940001"/>
            <a:ext cx="7192777" cy="2837306"/>
          </a:xfrm>
          <a:prstGeom prst="rect">
            <a:avLst/>
          </a:prstGeom>
        </p:spPr>
        <p:txBody>
          <a:bodyPr anchor="t" rtlCol="false" tIns="0" lIns="0" bIns="0" rIns="0">
            <a:spAutoFit/>
          </a:bodyPr>
          <a:lstStyle/>
          <a:p>
            <a:pPr algn="l">
              <a:lnSpc>
                <a:spcPts val="3294"/>
              </a:lnSpc>
            </a:pPr>
            <a:r>
              <a:rPr lang="en-US" sz="1800">
                <a:solidFill>
                  <a:srgbClr val="737373"/>
                </a:solidFill>
                <a:latin typeface="Lato 1"/>
              </a:rPr>
              <a:t>Established Vietnamese-style restaurant known for its high-quality hot pot experience.</a:t>
            </a:r>
          </a:p>
          <a:p>
            <a:pPr algn="l">
              <a:lnSpc>
                <a:spcPts val="3294"/>
              </a:lnSpc>
            </a:pPr>
            <a:r>
              <a:rPr lang="en-US" sz="1800">
                <a:solidFill>
                  <a:srgbClr val="737373"/>
                </a:solidFill>
                <a:latin typeface="Lato 1"/>
              </a:rPr>
              <a:t>Expand the business to multiple locations within the region within the next five years.</a:t>
            </a:r>
          </a:p>
          <a:p>
            <a:pPr algn="l">
              <a:lnSpc>
                <a:spcPts val="3294"/>
              </a:lnSpc>
            </a:pPr>
            <a:r>
              <a:rPr lang="en-US" sz="1800">
                <a:solidFill>
                  <a:srgbClr val="737373"/>
                </a:solidFill>
                <a:latin typeface="Lato 1"/>
              </a:rPr>
              <a:t>Build a strong brand reputation and become a preferred choice for hot pot dining.</a:t>
            </a:r>
          </a:p>
          <a:p>
            <a:pPr algn="l">
              <a:lnSpc>
                <a:spcPts val="3294"/>
              </a:lnSpc>
            </a:pPr>
          </a:p>
        </p:txBody>
      </p:sp>
      <p:sp>
        <p:nvSpPr>
          <p:cNvPr name="TextBox 17" id="17"/>
          <p:cNvSpPr txBox="true"/>
          <p:nvPr/>
        </p:nvSpPr>
        <p:spPr>
          <a:xfrm rot="0">
            <a:off x="9904586" y="8876030"/>
            <a:ext cx="2797437" cy="382270"/>
          </a:xfrm>
          <a:prstGeom prst="rect">
            <a:avLst/>
          </a:prstGeom>
        </p:spPr>
        <p:txBody>
          <a:bodyPr anchor="t" rtlCol="false" tIns="0" lIns="0" bIns="0" rIns="0">
            <a:spAutoFit/>
          </a:bodyPr>
          <a:lstStyle/>
          <a:p>
            <a:pPr algn="l">
              <a:lnSpc>
                <a:spcPts val="3080"/>
              </a:lnSpc>
            </a:pPr>
            <a:r>
              <a:rPr lang="en-US" sz="2200" spc="222">
                <a:solidFill>
                  <a:srgbClr val="EB6B12"/>
                </a:solidFill>
                <a:latin typeface="Lato 1"/>
              </a:rPr>
              <a:t>About Company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816835" y="264880"/>
            <a:ext cx="203087" cy="7318097"/>
            <a:chOff x="0" y="0"/>
            <a:chExt cx="53488" cy="1927400"/>
          </a:xfrm>
        </p:grpSpPr>
        <p:sp>
          <p:nvSpPr>
            <p:cNvPr name="Freeform 3" id="3"/>
            <p:cNvSpPr/>
            <p:nvPr/>
          </p:nvSpPr>
          <p:spPr>
            <a:xfrm flipH="false" flipV="false" rot="0">
              <a:off x="0" y="0"/>
              <a:ext cx="53488" cy="1927400"/>
            </a:xfrm>
            <a:custGeom>
              <a:avLst/>
              <a:gdLst/>
              <a:ahLst/>
              <a:cxnLst/>
              <a:rect r="r" b="b" t="t" l="l"/>
              <a:pathLst>
                <a:path h="1927400" w="53488">
                  <a:moveTo>
                    <a:pt x="0" y="0"/>
                  </a:moveTo>
                  <a:lnTo>
                    <a:pt x="53488" y="0"/>
                  </a:lnTo>
                  <a:lnTo>
                    <a:pt x="53488" y="1927400"/>
                  </a:lnTo>
                  <a:lnTo>
                    <a:pt x="0" y="1927400"/>
                  </a:lnTo>
                  <a:close/>
                </a:path>
              </a:pathLst>
            </a:custGeom>
            <a:solidFill>
              <a:srgbClr val="FF7412"/>
            </a:solidFill>
          </p:spPr>
        </p:sp>
        <p:sp>
          <p:nvSpPr>
            <p:cNvPr name="TextBox 4" id="4"/>
            <p:cNvSpPr txBox="true"/>
            <p:nvPr/>
          </p:nvSpPr>
          <p:spPr>
            <a:xfrm>
              <a:off x="0" y="-57150"/>
              <a:ext cx="53488" cy="1984550"/>
            </a:xfrm>
            <a:prstGeom prst="rect">
              <a:avLst/>
            </a:prstGeom>
          </p:spPr>
          <p:txBody>
            <a:bodyPr anchor="ctr" rtlCol="false" tIns="50800" lIns="50800" bIns="50800" rIns="50800"/>
            <a:lstStyle/>
            <a:p>
              <a:pPr algn="ctr">
                <a:lnSpc>
                  <a:spcPts val="3220"/>
                </a:lnSpc>
              </a:pPr>
            </a:p>
          </p:txBody>
        </p:sp>
      </p:grpSp>
      <p:grpSp>
        <p:nvGrpSpPr>
          <p:cNvPr name="Group 5" id="5"/>
          <p:cNvGrpSpPr/>
          <p:nvPr/>
        </p:nvGrpSpPr>
        <p:grpSpPr>
          <a:xfrm rot="0">
            <a:off x="0" y="0"/>
            <a:ext cx="7475968" cy="10287000"/>
            <a:chOff x="0" y="0"/>
            <a:chExt cx="1968979" cy="2709333"/>
          </a:xfrm>
        </p:grpSpPr>
        <p:sp>
          <p:nvSpPr>
            <p:cNvPr name="Freeform 6" id="6"/>
            <p:cNvSpPr/>
            <p:nvPr/>
          </p:nvSpPr>
          <p:spPr>
            <a:xfrm flipH="false" flipV="false" rot="0">
              <a:off x="0" y="0"/>
              <a:ext cx="1968979" cy="2709333"/>
            </a:xfrm>
            <a:custGeom>
              <a:avLst/>
              <a:gdLst/>
              <a:ahLst/>
              <a:cxnLst/>
              <a:rect r="r" b="b" t="t" l="l"/>
              <a:pathLst>
                <a:path h="2709333" w="1968979">
                  <a:moveTo>
                    <a:pt x="0" y="0"/>
                  </a:moveTo>
                  <a:lnTo>
                    <a:pt x="1968979" y="0"/>
                  </a:lnTo>
                  <a:lnTo>
                    <a:pt x="1968979" y="2709333"/>
                  </a:lnTo>
                  <a:lnTo>
                    <a:pt x="0" y="2709333"/>
                  </a:lnTo>
                  <a:close/>
                </a:path>
              </a:pathLst>
            </a:custGeom>
            <a:solidFill>
              <a:srgbClr val="301802"/>
            </a:solidFill>
          </p:spPr>
        </p:sp>
        <p:sp>
          <p:nvSpPr>
            <p:cNvPr name="TextBox 7" id="7"/>
            <p:cNvSpPr txBox="true"/>
            <p:nvPr/>
          </p:nvSpPr>
          <p:spPr>
            <a:xfrm>
              <a:off x="0" y="-104775"/>
              <a:ext cx="1968979" cy="2814108"/>
            </a:xfrm>
            <a:prstGeom prst="rect">
              <a:avLst/>
            </a:prstGeom>
          </p:spPr>
          <p:txBody>
            <a:bodyPr anchor="ctr" rtlCol="false" tIns="50800" lIns="50800" bIns="50800" rIns="50800"/>
            <a:lstStyle/>
            <a:p>
              <a:pPr algn="ctr">
                <a:lnSpc>
                  <a:spcPts val="3703"/>
                </a:lnSpc>
              </a:pPr>
            </a:p>
          </p:txBody>
        </p:sp>
      </p:grpSp>
      <p:sp>
        <p:nvSpPr>
          <p:cNvPr name="Freeform 8" id="8"/>
          <p:cNvSpPr/>
          <p:nvPr/>
        </p:nvSpPr>
        <p:spPr>
          <a:xfrm flipH="false" flipV="false" rot="0">
            <a:off x="0" y="0"/>
            <a:ext cx="7475968" cy="10287000"/>
          </a:xfrm>
          <a:custGeom>
            <a:avLst/>
            <a:gdLst/>
            <a:ahLst/>
            <a:cxnLst/>
            <a:rect r="r" b="b" t="t" l="l"/>
            <a:pathLst>
              <a:path h="10287000" w="7475968">
                <a:moveTo>
                  <a:pt x="0" y="0"/>
                </a:moveTo>
                <a:lnTo>
                  <a:pt x="7475968" y="0"/>
                </a:lnTo>
                <a:lnTo>
                  <a:pt x="7475968" y="10287000"/>
                </a:lnTo>
                <a:lnTo>
                  <a:pt x="0" y="10287000"/>
                </a:lnTo>
                <a:lnTo>
                  <a:pt x="0" y="0"/>
                </a:lnTo>
                <a:close/>
              </a:path>
            </a:pathLst>
          </a:custGeom>
          <a:blipFill>
            <a:blip r:embed="rId2">
              <a:alphaModFix amt="51000"/>
            </a:blip>
            <a:stretch>
              <a:fillRect l="-53265" t="0" r="-53265" b="0"/>
            </a:stretch>
          </a:blipFill>
        </p:spPr>
      </p:sp>
      <p:grpSp>
        <p:nvGrpSpPr>
          <p:cNvPr name="Group 9" id="9"/>
          <p:cNvGrpSpPr/>
          <p:nvPr/>
        </p:nvGrpSpPr>
        <p:grpSpPr>
          <a:xfrm rot="0">
            <a:off x="1028700" y="6871066"/>
            <a:ext cx="2505045" cy="711911"/>
            <a:chOff x="0" y="0"/>
            <a:chExt cx="659765" cy="187499"/>
          </a:xfrm>
        </p:grpSpPr>
        <p:sp>
          <p:nvSpPr>
            <p:cNvPr name="Freeform 10" id="10"/>
            <p:cNvSpPr/>
            <p:nvPr/>
          </p:nvSpPr>
          <p:spPr>
            <a:xfrm flipH="false" flipV="false" rot="0">
              <a:off x="0" y="0"/>
              <a:ext cx="659765" cy="187499"/>
            </a:xfrm>
            <a:custGeom>
              <a:avLst/>
              <a:gdLst/>
              <a:ahLst/>
              <a:cxnLst/>
              <a:rect r="r" b="b" t="t" l="l"/>
              <a:pathLst>
                <a:path h="187499" w="659765">
                  <a:moveTo>
                    <a:pt x="93750" y="0"/>
                  </a:moveTo>
                  <a:lnTo>
                    <a:pt x="566015" y="0"/>
                  </a:lnTo>
                  <a:cubicBezTo>
                    <a:pt x="617792" y="0"/>
                    <a:pt x="659765" y="41973"/>
                    <a:pt x="659765" y="93750"/>
                  </a:cubicBezTo>
                  <a:lnTo>
                    <a:pt x="659765" y="93750"/>
                  </a:lnTo>
                  <a:cubicBezTo>
                    <a:pt x="659765" y="118613"/>
                    <a:pt x="649888" y="142459"/>
                    <a:pt x="632306" y="160041"/>
                  </a:cubicBezTo>
                  <a:cubicBezTo>
                    <a:pt x="614725" y="177622"/>
                    <a:pt x="590879" y="187499"/>
                    <a:pt x="566015" y="187499"/>
                  </a:cubicBezTo>
                  <a:lnTo>
                    <a:pt x="93750" y="187499"/>
                  </a:lnTo>
                  <a:cubicBezTo>
                    <a:pt x="41973" y="187499"/>
                    <a:pt x="0" y="145526"/>
                    <a:pt x="0" y="93750"/>
                  </a:cubicBezTo>
                  <a:lnTo>
                    <a:pt x="0" y="93750"/>
                  </a:lnTo>
                  <a:cubicBezTo>
                    <a:pt x="0" y="41973"/>
                    <a:pt x="41973" y="0"/>
                    <a:pt x="93750" y="0"/>
                  </a:cubicBezTo>
                  <a:close/>
                </a:path>
              </a:pathLst>
            </a:custGeom>
            <a:solidFill>
              <a:srgbClr val="EB6B12"/>
            </a:solidFill>
          </p:spPr>
        </p:sp>
        <p:sp>
          <p:nvSpPr>
            <p:cNvPr name="TextBox 11" id="11"/>
            <p:cNvSpPr txBox="true"/>
            <p:nvPr/>
          </p:nvSpPr>
          <p:spPr>
            <a:xfrm>
              <a:off x="0" y="-104775"/>
              <a:ext cx="659765" cy="292274"/>
            </a:xfrm>
            <a:prstGeom prst="rect">
              <a:avLst/>
            </a:prstGeom>
          </p:spPr>
          <p:txBody>
            <a:bodyPr anchor="ctr" rtlCol="false" tIns="50800" lIns="50800" bIns="50800" rIns="50800"/>
            <a:lstStyle/>
            <a:p>
              <a:pPr algn="ctr">
                <a:lnSpc>
                  <a:spcPts val="3703"/>
                </a:lnSpc>
              </a:pPr>
            </a:p>
          </p:txBody>
        </p:sp>
      </p:grpSp>
      <p:sp>
        <p:nvSpPr>
          <p:cNvPr name="Freeform 12" id="12"/>
          <p:cNvSpPr/>
          <p:nvPr/>
        </p:nvSpPr>
        <p:spPr>
          <a:xfrm flipH="false" flipV="false" rot="0">
            <a:off x="9463014" y="8655218"/>
            <a:ext cx="574153" cy="574153"/>
          </a:xfrm>
          <a:custGeom>
            <a:avLst/>
            <a:gdLst/>
            <a:ahLst/>
            <a:cxnLst/>
            <a:rect r="r" b="b" t="t" l="l"/>
            <a:pathLst>
              <a:path h="574153" w="574153">
                <a:moveTo>
                  <a:pt x="0" y="0"/>
                </a:moveTo>
                <a:lnTo>
                  <a:pt x="574153" y="0"/>
                </a:lnTo>
                <a:lnTo>
                  <a:pt x="574153" y="574153"/>
                </a:lnTo>
                <a:lnTo>
                  <a:pt x="0" y="5741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13660959" y="8655218"/>
            <a:ext cx="574153" cy="574153"/>
          </a:xfrm>
          <a:custGeom>
            <a:avLst/>
            <a:gdLst/>
            <a:ahLst/>
            <a:cxnLst/>
            <a:rect r="r" b="b" t="t" l="l"/>
            <a:pathLst>
              <a:path h="574153" w="574153">
                <a:moveTo>
                  <a:pt x="0" y="0"/>
                </a:moveTo>
                <a:lnTo>
                  <a:pt x="574153" y="0"/>
                </a:lnTo>
                <a:lnTo>
                  <a:pt x="574153" y="574153"/>
                </a:lnTo>
                <a:lnTo>
                  <a:pt x="0" y="5741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1028700" y="1924624"/>
            <a:ext cx="5885013" cy="1999305"/>
          </a:xfrm>
          <a:prstGeom prst="rect">
            <a:avLst/>
          </a:prstGeom>
        </p:spPr>
        <p:txBody>
          <a:bodyPr anchor="t" rtlCol="false" tIns="0" lIns="0" bIns="0" rIns="0">
            <a:spAutoFit/>
          </a:bodyPr>
          <a:lstStyle/>
          <a:p>
            <a:pPr algn="l">
              <a:lnSpc>
                <a:spcPts val="8074"/>
              </a:lnSpc>
              <a:spcBef>
                <a:spcPct val="0"/>
              </a:spcBef>
            </a:pPr>
            <a:r>
              <a:rPr lang="en-US" sz="5767">
                <a:solidFill>
                  <a:srgbClr val="FFFFFF"/>
                </a:solidFill>
                <a:latin typeface="Alegreya Bold"/>
              </a:rPr>
              <a:t>Special offers on holidays</a:t>
            </a:r>
          </a:p>
        </p:txBody>
      </p:sp>
      <p:sp>
        <p:nvSpPr>
          <p:cNvPr name="TextBox 15" id="15"/>
          <p:cNvSpPr txBox="true"/>
          <p:nvPr/>
        </p:nvSpPr>
        <p:spPr>
          <a:xfrm rot="0">
            <a:off x="9279075" y="885825"/>
            <a:ext cx="8763770" cy="2966896"/>
          </a:xfrm>
          <a:prstGeom prst="rect">
            <a:avLst/>
          </a:prstGeom>
        </p:spPr>
        <p:txBody>
          <a:bodyPr anchor="t" rtlCol="false" tIns="0" lIns="0" bIns="0" rIns="0">
            <a:spAutoFit/>
          </a:bodyPr>
          <a:lstStyle/>
          <a:p>
            <a:pPr algn="l">
              <a:lnSpc>
                <a:spcPts val="4021"/>
              </a:lnSpc>
            </a:pPr>
            <a:r>
              <a:rPr lang="en-US" sz="2197">
                <a:solidFill>
                  <a:srgbClr val="737373"/>
                </a:solidFill>
                <a:latin typeface="Lato 1"/>
              </a:rPr>
              <a:t>At our restaurant, we strive to provide an exceptional dining experience by offering delicious and flavorful hot pot dishes made with the finest ingredients. We aim to create a warm and inviting atmosphere where customers can gather, celebrate, and enjoy the art of communal dining.</a:t>
            </a:r>
          </a:p>
          <a:p>
            <a:pPr algn="l">
              <a:lnSpc>
                <a:spcPts val="4021"/>
              </a:lnSpc>
            </a:pPr>
          </a:p>
        </p:txBody>
      </p:sp>
      <p:sp>
        <p:nvSpPr>
          <p:cNvPr name="TextBox 16" id="16"/>
          <p:cNvSpPr txBox="true"/>
          <p:nvPr/>
        </p:nvSpPr>
        <p:spPr>
          <a:xfrm rot="0">
            <a:off x="9144000" y="4187383"/>
            <a:ext cx="8763770" cy="3857645"/>
          </a:xfrm>
          <a:prstGeom prst="rect">
            <a:avLst/>
          </a:prstGeom>
        </p:spPr>
        <p:txBody>
          <a:bodyPr anchor="t" rtlCol="false" tIns="0" lIns="0" bIns="0" rIns="0">
            <a:spAutoFit/>
          </a:bodyPr>
          <a:lstStyle/>
          <a:p>
            <a:pPr algn="l">
              <a:lnSpc>
                <a:spcPts val="3481"/>
              </a:lnSpc>
            </a:pPr>
            <a:r>
              <a:rPr lang="en-US" sz="1902">
                <a:solidFill>
                  <a:srgbClr val="737373"/>
                </a:solidFill>
                <a:latin typeface="Lato 1"/>
              </a:rPr>
              <a:t>Offering a wide selection of fresh and premium ingredients to cater to various dietary preferences and tastes.</a:t>
            </a:r>
          </a:p>
          <a:p>
            <a:pPr algn="l">
              <a:lnSpc>
                <a:spcPts val="3481"/>
              </a:lnSpc>
            </a:pPr>
            <a:r>
              <a:rPr lang="en-US" sz="1902">
                <a:solidFill>
                  <a:srgbClr val="737373"/>
                </a:solidFill>
                <a:latin typeface="Lato 1"/>
              </a:rPr>
              <a:t>Providing excellent customer service with well-trained staff who are knowledgeable about the menu and attentive to customer needs.</a:t>
            </a:r>
          </a:p>
          <a:p>
            <a:pPr algn="l">
              <a:lnSpc>
                <a:spcPts val="3481"/>
              </a:lnSpc>
            </a:pPr>
            <a:r>
              <a:rPr lang="en-US" sz="1902">
                <a:solidFill>
                  <a:srgbClr val="737373"/>
                </a:solidFill>
                <a:latin typeface="Lato 1"/>
              </a:rPr>
              <a:t>Maintaining a clean and comfortable dining environment to ensure a pleasant experience for our guests.</a:t>
            </a:r>
          </a:p>
          <a:p>
            <a:pPr algn="l">
              <a:lnSpc>
                <a:spcPts val="3481"/>
              </a:lnSpc>
            </a:pPr>
            <a:r>
              <a:rPr lang="en-US" sz="1902">
                <a:solidFill>
                  <a:srgbClr val="737373"/>
                </a:solidFill>
                <a:latin typeface="Lato 1"/>
              </a:rPr>
              <a:t>Implementing effective marketing strategies to attract new customers and retain existing ones.</a:t>
            </a:r>
          </a:p>
          <a:p>
            <a:pPr algn="l">
              <a:lnSpc>
                <a:spcPts val="3481"/>
              </a:lnSpc>
            </a:pPr>
          </a:p>
        </p:txBody>
      </p:sp>
      <p:sp>
        <p:nvSpPr>
          <p:cNvPr name="TextBox 17" id="17"/>
          <p:cNvSpPr txBox="true"/>
          <p:nvPr/>
        </p:nvSpPr>
        <p:spPr>
          <a:xfrm rot="0">
            <a:off x="9750091" y="-140569"/>
            <a:ext cx="5371834" cy="1546153"/>
          </a:xfrm>
          <a:prstGeom prst="rect">
            <a:avLst/>
          </a:prstGeom>
        </p:spPr>
        <p:txBody>
          <a:bodyPr anchor="t" rtlCol="false" tIns="0" lIns="0" bIns="0" rIns="0">
            <a:spAutoFit/>
          </a:bodyPr>
          <a:lstStyle/>
          <a:p>
            <a:pPr algn="l">
              <a:lnSpc>
                <a:spcPts val="6409"/>
              </a:lnSpc>
            </a:pPr>
            <a:r>
              <a:rPr lang="en-US" sz="3502">
                <a:solidFill>
                  <a:srgbClr val="000000"/>
                </a:solidFill>
                <a:latin typeface="Lato 1"/>
              </a:rPr>
              <a:t>Mission Statement</a:t>
            </a:r>
          </a:p>
          <a:p>
            <a:pPr algn="l">
              <a:lnSpc>
                <a:spcPts val="6409"/>
              </a:lnSpc>
            </a:pPr>
          </a:p>
        </p:txBody>
      </p:sp>
      <p:sp>
        <p:nvSpPr>
          <p:cNvPr name="TextBox 18" id="18"/>
          <p:cNvSpPr txBox="true"/>
          <p:nvPr/>
        </p:nvSpPr>
        <p:spPr>
          <a:xfrm rot="0">
            <a:off x="9750091" y="3366399"/>
            <a:ext cx="4892523" cy="813178"/>
          </a:xfrm>
          <a:prstGeom prst="rect">
            <a:avLst/>
          </a:prstGeom>
        </p:spPr>
        <p:txBody>
          <a:bodyPr anchor="t" rtlCol="false" tIns="0" lIns="0" bIns="0" rIns="0">
            <a:spAutoFit/>
          </a:bodyPr>
          <a:lstStyle/>
          <a:p>
            <a:pPr algn="l">
              <a:lnSpc>
                <a:spcPts val="7041"/>
              </a:lnSpc>
            </a:pPr>
            <a:r>
              <a:rPr lang="en-US" sz="3847">
                <a:solidFill>
                  <a:srgbClr val="000000"/>
                </a:solidFill>
                <a:latin typeface="Lato 1"/>
              </a:rPr>
              <a:t>Keys to Success</a:t>
            </a:r>
          </a:p>
        </p:txBody>
      </p:sp>
      <p:sp>
        <p:nvSpPr>
          <p:cNvPr name="TextBox 19" id="19"/>
          <p:cNvSpPr txBox="true"/>
          <p:nvPr/>
        </p:nvSpPr>
        <p:spPr>
          <a:xfrm rot="0">
            <a:off x="1318500" y="7061604"/>
            <a:ext cx="1925445" cy="273684"/>
          </a:xfrm>
          <a:prstGeom prst="rect">
            <a:avLst/>
          </a:prstGeom>
        </p:spPr>
        <p:txBody>
          <a:bodyPr anchor="t" rtlCol="false" tIns="0" lIns="0" bIns="0" rIns="0">
            <a:spAutoFit/>
          </a:bodyPr>
          <a:lstStyle/>
          <a:p>
            <a:pPr algn="ctr">
              <a:lnSpc>
                <a:spcPts val="2240"/>
              </a:lnSpc>
            </a:pPr>
            <a:r>
              <a:rPr lang="en-US" sz="1600" spc="280">
                <a:solidFill>
                  <a:srgbClr val="FFFFFF"/>
                </a:solidFill>
                <a:latin typeface="Lato 1"/>
              </a:rPr>
              <a:t>BOOKING</a:t>
            </a:r>
          </a:p>
        </p:txBody>
      </p:sp>
      <p:sp>
        <p:nvSpPr>
          <p:cNvPr name="TextBox 20" id="20"/>
          <p:cNvSpPr txBox="true"/>
          <p:nvPr/>
        </p:nvSpPr>
        <p:spPr>
          <a:xfrm rot="0">
            <a:off x="10222686" y="8635018"/>
            <a:ext cx="2684472" cy="471678"/>
          </a:xfrm>
          <a:prstGeom prst="rect">
            <a:avLst/>
          </a:prstGeom>
        </p:spPr>
        <p:txBody>
          <a:bodyPr anchor="t" rtlCol="false" tIns="0" lIns="0" bIns="0" rIns="0">
            <a:spAutoFit/>
          </a:bodyPr>
          <a:lstStyle/>
          <a:p>
            <a:pPr algn="l">
              <a:lnSpc>
                <a:spcPts val="4026"/>
              </a:lnSpc>
            </a:pPr>
            <a:r>
              <a:rPr lang="en-US" sz="2200">
                <a:solidFill>
                  <a:srgbClr val="000000"/>
                </a:solidFill>
                <a:latin typeface="Lato 1"/>
              </a:rPr>
              <a:t>Cozy Atmosphere</a:t>
            </a:r>
          </a:p>
        </p:txBody>
      </p:sp>
      <p:sp>
        <p:nvSpPr>
          <p:cNvPr name="TextBox 21" id="21"/>
          <p:cNvSpPr txBox="true"/>
          <p:nvPr/>
        </p:nvSpPr>
        <p:spPr>
          <a:xfrm rot="0">
            <a:off x="14410174" y="8635018"/>
            <a:ext cx="2041135" cy="471678"/>
          </a:xfrm>
          <a:prstGeom prst="rect">
            <a:avLst/>
          </a:prstGeom>
        </p:spPr>
        <p:txBody>
          <a:bodyPr anchor="t" rtlCol="false" tIns="0" lIns="0" bIns="0" rIns="0">
            <a:spAutoFit/>
          </a:bodyPr>
          <a:lstStyle/>
          <a:p>
            <a:pPr algn="l">
              <a:lnSpc>
                <a:spcPts val="4026"/>
              </a:lnSpc>
            </a:pPr>
            <a:r>
              <a:rPr lang="en-US" sz="2200">
                <a:solidFill>
                  <a:srgbClr val="000000"/>
                </a:solidFill>
                <a:latin typeface="Lato 1"/>
              </a:rPr>
              <a:t>Delicious Food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136287" y="7498598"/>
            <a:ext cx="2093894" cy="2162574"/>
            <a:chOff x="0" y="0"/>
            <a:chExt cx="6350000" cy="6558280"/>
          </a:xfrm>
        </p:grpSpPr>
        <p:sp>
          <p:nvSpPr>
            <p:cNvPr name="Freeform 3" id="3"/>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l="0" t="-26785" r="0" b="-26785"/>
              </a:stretch>
            </a:blipFill>
          </p:spPr>
        </p:sp>
        <p:sp>
          <p:nvSpPr>
            <p:cNvPr name="Freeform 4" id="4"/>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D4D2D2"/>
            </a:solidFill>
          </p:spPr>
        </p:sp>
      </p:grpSp>
      <p:grpSp>
        <p:nvGrpSpPr>
          <p:cNvPr name="Group 5" id="5"/>
          <p:cNvGrpSpPr>
            <a:grpSpLocks noChangeAspect="true"/>
          </p:cNvGrpSpPr>
          <p:nvPr/>
        </p:nvGrpSpPr>
        <p:grpSpPr>
          <a:xfrm rot="0">
            <a:off x="13895920" y="7498598"/>
            <a:ext cx="2007452" cy="2073296"/>
            <a:chOff x="0" y="0"/>
            <a:chExt cx="6350000" cy="6558280"/>
          </a:xfrm>
        </p:grpSpPr>
        <p:sp>
          <p:nvSpPr>
            <p:cNvPr name="Freeform 6" id="6"/>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0" t="-22471" r="0" b="-22471"/>
              </a:stretch>
            </a:blipFill>
          </p:spPr>
        </p:sp>
        <p:sp>
          <p:nvSpPr>
            <p:cNvPr name="Freeform 7" id="7"/>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D4D2D2"/>
            </a:solidFill>
          </p:spPr>
        </p:sp>
      </p:grpSp>
      <p:grpSp>
        <p:nvGrpSpPr>
          <p:cNvPr name="Group 8" id="8"/>
          <p:cNvGrpSpPr/>
          <p:nvPr/>
        </p:nvGrpSpPr>
        <p:grpSpPr>
          <a:xfrm rot="0">
            <a:off x="0" y="0"/>
            <a:ext cx="4794095" cy="10287000"/>
            <a:chOff x="0" y="0"/>
            <a:chExt cx="1262642" cy="2709333"/>
          </a:xfrm>
        </p:grpSpPr>
        <p:sp>
          <p:nvSpPr>
            <p:cNvPr name="Freeform 9" id="9"/>
            <p:cNvSpPr/>
            <p:nvPr/>
          </p:nvSpPr>
          <p:spPr>
            <a:xfrm flipH="false" flipV="false" rot="0">
              <a:off x="0" y="0"/>
              <a:ext cx="1262642" cy="2709333"/>
            </a:xfrm>
            <a:custGeom>
              <a:avLst/>
              <a:gdLst/>
              <a:ahLst/>
              <a:cxnLst/>
              <a:rect r="r" b="b" t="t" l="l"/>
              <a:pathLst>
                <a:path h="2709333" w="1262642">
                  <a:moveTo>
                    <a:pt x="0" y="0"/>
                  </a:moveTo>
                  <a:lnTo>
                    <a:pt x="1262642" y="0"/>
                  </a:lnTo>
                  <a:lnTo>
                    <a:pt x="1262642" y="2709333"/>
                  </a:lnTo>
                  <a:lnTo>
                    <a:pt x="0" y="2709333"/>
                  </a:lnTo>
                  <a:close/>
                </a:path>
              </a:pathLst>
            </a:custGeom>
            <a:solidFill>
              <a:srgbClr val="FF7412"/>
            </a:solidFill>
          </p:spPr>
        </p:sp>
        <p:sp>
          <p:nvSpPr>
            <p:cNvPr name="TextBox 10" id="10"/>
            <p:cNvSpPr txBox="true"/>
            <p:nvPr/>
          </p:nvSpPr>
          <p:spPr>
            <a:xfrm>
              <a:off x="0" y="-57150"/>
              <a:ext cx="1262642" cy="2766483"/>
            </a:xfrm>
            <a:prstGeom prst="rect">
              <a:avLst/>
            </a:prstGeom>
          </p:spPr>
          <p:txBody>
            <a:bodyPr anchor="ctr" rtlCol="false" tIns="50800" lIns="50800" bIns="50800" rIns="50800"/>
            <a:lstStyle/>
            <a:p>
              <a:pPr algn="ctr">
                <a:lnSpc>
                  <a:spcPts val="3220"/>
                </a:lnSpc>
              </a:pPr>
            </a:p>
          </p:txBody>
        </p:sp>
      </p:grpSp>
      <p:sp>
        <p:nvSpPr>
          <p:cNvPr name="Freeform 11" id="11"/>
          <p:cNvSpPr/>
          <p:nvPr/>
        </p:nvSpPr>
        <p:spPr>
          <a:xfrm flipH="false" flipV="false" rot="0">
            <a:off x="1028700" y="1028700"/>
            <a:ext cx="5655302" cy="9258300"/>
          </a:xfrm>
          <a:custGeom>
            <a:avLst/>
            <a:gdLst/>
            <a:ahLst/>
            <a:cxnLst/>
            <a:rect r="r" b="b" t="t" l="l"/>
            <a:pathLst>
              <a:path h="9258300" w="5655302">
                <a:moveTo>
                  <a:pt x="0" y="0"/>
                </a:moveTo>
                <a:lnTo>
                  <a:pt x="5655302" y="0"/>
                </a:lnTo>
                <a:lnTo>
                  <a:pt x="5655302" y="9258300"/>
                </a:lnTo>
                <a:lnTo>
                  <a:pt x="0" y="9258300"/>
                </a:lnTo>
                <a:lnTo>
                  <a:pt x="0" y="0"/>
                </a:lnTo>
                <a:close/>
              </a:path>
            </a:pathLst>
          </a:custGeom>
          <a:blipFill>
            <a:blip r:embed="rId4"/>
            <a:stretch>
              <a:fillRect l="-11111" t="-1223" r="0" b="-1223"/>
            </a:stretch>
          </a:blipFill>
        </p:spPr>
      </p:sp>
      <p:sp>
        <p:nvSpPr>
          <p:cNvPr name="TextBox 12" id="12"/>
          <p:cNvSpPr txBox="true"/>
          <p:nvPr/>
        </p:nvSpPr>
        <p:spPr>
          <a:xfrm rot="0">
            <a:off x="8353272" y="1450841"/>
            <a:ext cx="8906028" cy="1837056"/>
          </a:xfrm>
          <a:prstGeom prst="rect">
            <a:avLst/>
          </a:prstGeom>
        </p:spPr>
        <p:txBody>
          <a:bodyPr anchor="t" rtlCol="false" tIns="0" lIns="0" bIns="0" rIns="0">
            <a:spAutoFit/>
          </a:bodyPr>
          <a:lstStyle/>
          <a:p>
            <a:pPr algn="ctr">
              <a:lnSpc>
                <a:spcPts val="7419"/>
              </a:lnSpc>
              <a:spcBef>
                <a:spcPct val="0"/>
              </a:spcBef>
            </a:pPr>
            <a:r>
              <a:rPr lang="en-US" sz="5299">
                <a:solidFill>
                  <a:srgbClr val="301802"/>
                </a:solidFill>
                <a:latin typeface="Alegreya Bold"/>
              </a:rPr>
              <a:t>II.DESBCRIPTION OF BUSSINESS</a:t>
            </a:r>
          </a:p>
        </p:txBody>
      </p:sp>
      <p:sp>
        <p:nvSpPr>
          <p:cNvPr name="TextBox 13" id="13"/>
          <p:cNvSpPr txBox="true"/>
          <p:nvPr/>
        </p:nvSpPr>
        <p:spPr>
          <a:xfrm rot="0">
            <a:off x="7919247" y="3823527"/>
            <a:ext cx="9774078" cy="3015615"/>
          </a:xfrm>
          <a:prstGeom prst="rect">
            <a:avLst/>
          </a:prstGeom>
        </p:spPr>
        <p:txBody>
          <a:bodyPr anchor="t" rtlCol="false" tIns="0" lIns="0" bIns="0" rIns="0">
            <a:spAutoFit/>
          </a:bodyPr>
          <a:lstStyle/>
          <a:p>
            <a:pPr algn="ctr">
              <a:lnSpc>
                <a:spcPts val="4830"/>
              </a:lnSpc>
              <a:spcBef>
                <a:spcPct val="0"/>
              </a:spcBef>
            </a:pPr>
            <a:r>
              <a:rPr lang="en-US" sz="3000">
                <a:solidFill>
                  <a:srgbClr val="301802"/>
                </a:solidFill>
                <a:latin typeface="Lato 1 Bold"/>
              </a:rPr>
              <a:t>BIG BITE Restaurant, a unique and authentic Vietnamese culinary experience that stands out in the competitive restaurant landscape. Our business is dedicated to bringing the rich and diverse flavors of Vietnam to our customers in a warm and inviting atmosphere.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500783" cy="10287000"/>
            <a:chOff x="0" y="0"/>
            <a:chExt cx="131893" cy="2709333"/>
          </a:xfrm>
        </p:grpSpPr>
        <p:sp>
          <p:nvSpPr>
            <p:cNvPr name="Freeform 3" id="3"/>
            <p:cNvSpPr/>
            <p:nvPr/>
          </p:nvSpPr>
          <p:spPr>
            <a:xfrm flipH="false" flipV="false" rot="0">
              <a:off x="0" y="0"/>
              <a:ext cx="131893" cy="2709333"/>
            </a:xfrm>
            <a:custGeom>
              <a:avLst/>
              <a:gdLst/>
              <a:ahLst/>
              <a:cxnLst/>
              <a:rect r="r" b="b" t="t" l="l"/>
              <a:pathLst>
                <a:path h="2709333" w="131893">
                  <a:moveTo>
                    <a:pt x="0" y="0"/>
                  </a:moveTo>
                  <a:lnTo>
                    <a:pt x="131893" y="0"/>
                  </a:lnTo>
                  <a:lnTo>
                    <a:pt x="131893" y="2709333"/>
                  </a:lnTo>
                  <a:lnTo>
                    <a:pt x="0" y="2709333"/>
                  </a:lnTo>
                  <a:close/>
                </a:path>
              </a:pathLst>
            </a:custGeom>
            <a:solidFill>
              <a:srgbClr val="FF7412"/>
            </a:solidFill>
          </p:spPr>
        </p:sp>
        <p:sp>
          <p:nvSpPr>
            <p:cNvPr name="TextBox 4" id="4"/>
            <p:cNvSpPr txBox="true"/>
            <p:nvPr/>
          </p:nvSpPr>
          <p:spPr>
            <a:xfrm>
              <a:off x="0" y="-57150"/>
              <a:ext cx="131893" cy="2766483"/>
            </a:xfrm>
            <a:prstGeom prst="rect">
              <a:avLst/>
            </a:prstGeom>
          </p:spPr>
          <p:txBody>
            <a:bodyPr anchor="ctr" rtlCol="false" tIns="50800" lIns="50800" bIns="50800" rIns="50800"/>
            <a:lstStyle/>
            <a:p>
              <a:pPr algn="ctr">
                <a:lnSpc>
                  <a:spcPts val="3220"/>
                </a:lnSpc>
              </a:pPr>
            </a:p>
          </p:txBody>
        </p:sp>
      </p:grpSp>
      <p:sp>
        <p:nvSpPr>
          <p:cNvPr name="Freeform 5" id="5"/>
          <p:cNvSpPr/>
          <p:nvPr/>
        </p:nvSpPr>
        <p:spPr>
          <a:xfrm flipH="false" flipV="false" rot="0">
            <a:off x="1028700" y="1140128"/>
            <a:ext cx="16749828" cy="8006744"/>
          </a:xfrm>
          <a:custGeom>
            <a:avLst/>
            <a:gdLst/>
            <a:ahLst/>
            <a:cxnLst/>
            <a:rect r="r" b="b" t="t" l="l"/>
            <a:pathLst>
              <a:path h="8006744" w="16749828">
                <a:moveTo>
                  <a:pt x="0" y="0"/>
                </a:moveTo>
                <a:lnTo>
                  <a:pt x="16749828" y="0"/>
                </a:lnTo>
                <a:lnTo>
                  <a:pt x="16749828" y="8006744"/>
                </a:lnTo>
                <a:lnTo>
                  <a:pt x="0" y="8006744"/>
                </a:lnTo>
                <a:lnTo>
                  <a:pt x="0" y="0"/>
                </a:lnTo>
                <a:close/>
              </a:path>
            </a:pathLst>
          </a:custGeom>
          <a:blipFill>
            <a:blip r:embed="rId2">
              <a:alphaModFix amt="29000"/>
            </a:blip>
            <a:stretch>
              <a:fillRect l="0" t="-27305" r="0" b="-12071"/>
            </a:stretch>
          </a:blipFill>
        </p:spPr>
      </p:sp>
      <p:grpSp>
        <p:nvGrpSpPr>
          <p:cNvPr name="Group 6" id="6"/>
          <p:cNvGrpSpPr/>
          <p:nvPr/>
        </p:nvGrpSpPr>
        <p:grpSpPr>
          <a:xfrm rot="0">
            <a:off x="2340298" y="2433435"/>
            <a:ext cx="6034547" cy="1593400"/>
            <a:chOff x="0" y="0"/>
            <a:chExt cx="1589346" cy="419661"/>
          </a:xfrm>
        </p:grpSpPr>
        <p:sp>
          <p:nvSpPr>
            <p:cNvPr name="Freeform 7" id="7"/>
            <p:cNvSpPr/>
            <p:nvPr/>
          </p:nvSpPr>
          <p:spPr>
            <a:xfrm flipH="false" flipV="false" rot="0">
              <a:off x="0" y="0"/>
              <a:ext cx="1589346" cy="419661"/>
            </a:xfrm>
            <a:custGeom>
              <a:avLst/>
              <a:gdLst/>
              <a:ahLst/>
              <a:cxnLst/>
              <a:rect r="r" b="b" t="t" l="l"/>
              <a:pathLst>
                <a:path h="419661" w="1589346">
                  <a:moveTo>
                    <a:pt x="65430" y="0"/>
                  </a:moveTo>
                  <a:lnTo>
                    <a:pt x="1523916" y="0"/>
                  </a:lnTo>
                  <a:cubicBezTo>
                    <a:pt x="1541269" y="0"/>
                    <a:pt x="1557911" y="6893"/>
                    <a:pt x="1570182" y="19164"/>
                  </a:cubicBezTo>
                  <a:cubicBezTo>
                    <a:pt x="1582452" y="31434"/>
                    <a:pt x="1589346" y="48077"/>
                    <a:pt x="1589346" y="65430"/>
                  </a:cubicBezTo>
                  <a:lnTo>
                    <a:pt x="1589346" y="354231"/>
                  </a:lnTo>
                  <a:cubicBezTo>
                    <a:pt x="1589346" y="371584"/>
                    <a:pt x="1582452" y="388227"/>
                    <a:pt x="1570182" y="400497"/>
                  </a:cubicBezTo>
                  <a:cubicBezTo>
                    <a:pt x="1557911" y="412767"/>
                    <a:pt x="1541269" y="419661"/>
                    <a:pt x="1523916" y="419661"/>
                  </a:cubicBezTo>
                  <a:lnTo>
                    <a:pt x="65430" y="419661"/>
                  </a:lnTo>
                  <a:cubicBezTo>
                    <a:pt x="29294" y="419661"/>
                    <a:pt x="0" y="390367"/>
                    <a:pt x="0" y="354231"/>
                  </a:cubicBezTo>
                  <a:lnTo>
                    <a:pt x="0" y="65430"/>
                  </a:lnTo>
                  <a:cubicBezTo>
                    <a:pt x="0" y="48077"/>
                    <a:pt x="6893" y="31434"/>
                    <a:pt x="19164" y="19164"/>
                  </a:cubicBezTo>
                  <a:cubicBezTo>
                    <a:pt x="31434" y="6893"/>
                    <a:pt x="48077" y="0"/>
                    <a:pt x="65430" y="0"/>
                  </a:cubicBezTo>
                  <a:close/>
                </a:path>
              </a:pathLst>
            </a:custGeom>
            <a:solidFill>
              <a:srgbClr val="FF7412"/>
            </a:solidFill>
          </p:spPr>
        </p:sp>
        <p:sp>
          <p:nvSpPr>
            <p:cNvPr name="TextBox 8" id="8"/>
            <p:cNvSpPr txBox="true"/>
            <p:nvPr/>
          </p:nvSpPr>
          <p:spPr>
            <a:xfrm>
              <a:off x="0" y="-104775"/>
              <a:ext cx="1589346" cy="524436"/>
            </a:xfrm>
            <a:prstGeom prst="rect">
              <a:avLst/>
            </a:prstGeom>
          </p:spPr>
          <p:txBody>
            <a:bodyPr anchor="ctr" rtlCol="false" tIns="50800" lIns="50800" bIns="50800" rIns="50800"/>
            <a:lstStyle/>
            <a:p>
              <a:pPr algn="ctr">
                <a:lnSpc>
                  <a:spcPts val="3703"/>
                </a:lnSpc>
              </a:pPr>
            </a:p>
          </p:txBody>
        </p:sp>
      </p:grpSp>
      <p:grpSp>
        <p:nvGrpSpPr>
          <p:cNvPr name="Group 9" id="9"/>
          <p:cNvGrpSpPr/>
          <p:nvPr/>
        </p:nvGrpSpPr>
        <p:grpSpPr>
          <a:xfrm rot="0">
            <a:off x="10285734" y="2433435"/>
            <a:ext cx="6778378" cy="1593400"/>
            <a:chOff x="0" y="0"/>
            <a:chExt cx="1785252" cy="419661"/>
          </a:xfrm>
        </p:grpSpPr>
        <p:sp>
          <p:nvSpPr>
            <p:cNvPr name="Freeform 10" id="10"/>
            <p:cNvSpPr/>
            <p:nvPr/>
          </p:nvSpPr>
          <p:spPr>
            <a:xfrm flipH="false" flipV="false" rot="0">
              <a:off x="0" y="0"/>
              <a:ext cx="1785252" cy="419661"/>
            </a:xfrm>
            <a:custGeom>
              <a:avLst/>
              <a:gdLst/>
              <a:ahLst/>
              <a:cxnLst/>
              <a:rect r="r" b="b" t="t" l="l"/>
              <a:pathLst>
                <a:path h="419661" w="1785252">
                  <a:moveTo>
                    <a:pt x="58250" y="0"/>
                  </a:moveTo>
                  <a:lnTo>
                    <a:pt x="1727002" y="0"/>
                  </a:lnTo>
                  <a:cubicBezTo>
                    <a:pt x="1742451" y="0"/>
                    <a:pt x="1757267" y="6137"/>
                    <a:pt x="1768191" y="17061"/>
                  </a:cubicBezTo>
                  <a:cubicBezTo>
                    <a:pt x="1779115" y="27985"/>
                    <a:pt x="1785252" y="42801"/>
                    <a:pt x="1785252" y="58250"/>
                  </a:cubicBezTo>
                  <a:lnTo>
                    <a:pt x="1785252" y="361411"/>
                  </a:lnTo>
                  <a:cubicBezTo>
                    <a:pt x="1785252" y="393582"/>
                    <a:pt x="1759172" y="419661"/>
                    <a:pt x="1727002" y="419661"/>
                  </a:cubicBezTo>
                  <a:lnTo>
                    <a:pt x="58250" y="419661"/>
                  </a:lnTo>
                  <a:cubicBezTo>
                    <a:pt x="26079" y="419661"/>
                    <a:pt x="0" y="393582"/>
                    <a:pt x="0" y="361411"/>
                  </a:cubicBezTo>
                  <a:lnTo>
                    <a:pt x="0" y="58250"/>
                  </a:lnTo>
                  <a:cubicBezTo>
                    <a:pt x="0" y="26079"/>
                    <a:pt x="26079" y="0"/>
                    <a:pt x="58250" y="0"/>
                  </a:cubicBezTo>
                  <a:close/>
                </a:path>
              </a:pathLst>
            </a:custGeom>
            <a:solidFill>
              <a:srgbClr val="FF7412"/>
            </a:solidFill>
          </p:spPr>
        </p:sp>
        <p:sp>
          <p:nvSpPr>
            <p:cNvPr name="TextBox 11" id="11"/>
            <p:cNvSpPr txBox="true"/>
            <p:nvPr/>
          </p:nvSpPr>
          <p:spPr>
            <a:xfrm>
              <a:off x="0" y="-104775"/>
              <a:ext cx="1785252" cy="524436"/>
            </a:xfrm>
            <a:prstGeom prst="rect">
              <a:avLst/>
            </a:prstGeom>
          </p:spPr>
          <p:txBody>
            <a:bodyPr anchor="ctr" rtlCol="false" tIns="50800" lIns="50800" bIns="50800" rIns="50800"/>
            <a:lstStyle/>
            <a:p>
              <a:pPr algn="ctr">
                <a:lnSpc>
                  <a:spcPts val="3703"/>
                </a:lnSpc>
              </a:pPr>
            </a:p>
          </p:txBody>
        </p:sp>
      </p:grpSp>
      <p:grpSp>
        <p:nvGrpSpPr>
          <p:cNvPr name="Group 12" id="12"/>
          <p:cNvGrpSpPr/>
          <p:nvPr/>
        </p:nvGrpSpPr>
        <p:grpSpPr>
          <a:xfrm rot="0">
            <a:off x="2280960" y="6501453"/>
            <a:ext cx="6093885" cy="1593400"/>
            <a:chOff x="0" y="0"/>
            <a:chExt cx="1604974" cy="419661"/>
          </a:xfrm>
        </p:grpSpPr>
        <p:sp>
          <p:nvSpPr>
            <p:cNvPr name="Freeform 13" id="13"/>
            <p:cNvSpPr/>
            <p:nvPr/>
          </p:nvSpPr>
          <p:spPr>
            <a:xfrm flipH="false" flipV="false" rot="0">
              <a:off x="0" y="0"/>
              <a:ext cx="1604974" cy="419661"/>
            </a:xfrm>
            <a:custGeom>
              <a:avLst/>
              <a:gdLst/>
              <a:ahLst/>
              <a:cxnLst/>
              <a:rect r="r" b="b" t="t" l="l"/>
              <a:pathLst>
                <a:path h="419661" w="1604974">
                  <a:moveTo>
                    <a:pt x="64792" y="0"/>
                  </a:moveTo>
                  <a:lnTo>
                    <a:pt x="1540181" y="0"/>
                  </a:lnTo>
                  <a:cubicBezTo>
                    <a:pt x="1557366" y="0"/>
                    <a:pt x="1573846" y="6826"/>
                    <a:pt x="1585997" y="18977"/>
                  </a:cubicBezTo>
                  <a:cubicBezTo>
                    <a:pt x="1598148" y="31128"/>
                    <a:pt x="1604974" y="47608"/>
                    <a:pt x="1604974" y="64792"/>
                  </a:cubicBezTo>
                  <a:lnTo>
                    <a:pt x="1604974" y="354868"/>
                  </a:lnTo>
                  <a:cubicBezTo>
                    <a:pt x="1604974" y="372052"/>
                    <a:pt x="1598148" y="388533"/>
                    <a:pt x="1585997" y="400684"/>
                  </a:cubicBezTo>
                  <a:cubicBezTo>
                    <a:pt x="1573846" y="412834"/>
                    <a:pt x="1557366" y="419661"/>
                    <a:pt x="1540181" y="419661"/>
                  </a:cubicBezTo>
                  <a:lnTo>
                    <a:pt x="64792" y="419661"/>
                  </a:lnTo>
                  <a:cubicBezTo>
                    <a:pt x="47608" y="419661"/>
                    <a:pt x="31128" y="412834"/>
                    <a:pt x="18977" y="400684"/>
                  </a:cubicBezTo>
                  <a:cubicBezTo>
                    <a:pt x="6826" y="388533"/>
                    <a:pt x="0" y="372052"/>
                    <a:pt x="0" y="354868"/>
                  </a:cubicBezTo>
                  <a:lnTo>
                    <a:pt x="0" y="64792"/>
                  </a:lnTo>
                  <a:cubicBezTo>
                    <a:pt x="0" y="47608"/>
                    <a:pt x="6826" y="31128"/>
                    <a:pt x="18977" y="18977"/>
                  </a:cubicBezTo>
                  <a:cubicBezTo>
                    <a:pt x="31128" y="6826"/>
                    <a:pt x="47608" y="0"/>
                    <a:pt x="64792" y="0"/>
                  </a:cubicBezTo>
                  <a:close/>
                </a:path>
              </a:pathLst>
            </a:custGeom>
            <a:solidFill>
              <a:srgbClr val="FF7412"/>
            </a:solidFill>
          </p:spPr>
        </p:sp>
        <p:sp>
          <p:nvSpPr>
            <p:cNvPr name="TextBox 14" id="14"/>
            <p:cNvSpPr txBox="true"/>
            <p:nvPr/>
          </p:nvSpPr>
          <p:spPr>
            <a:xfrm>
              <a:off x="0" y="-104775"/>
              <a:ext cx="1604974" cy="524436"/>
            </a:xfrm>
            <a:prstGeom prst="rect">
              <a:avLst/>
            </a:prstGeom>
          </p:spPr>
          <p:txBody>
            <a:bodyPr anchor="ctr" rtlCol="false" tIns="50800" lIns="50800" bIns="50800" rIns="50800"/>
            <a:lstStyle/>
            <a:p>
              <a:pPr algn="ctr">
                <a:lnSpc>
                  <a:spcPts val="3703"/>
                </a:lnSpc>
              </a:pPr>
            </a:p>
          </p:txBody>
        </p:sp>
      </p:grpSp>
      <p:grpSp>
        <p:nvGrpSpPr>
          <p:cNvPr name="Group 15" id="15"/>
          <p:cNvGrpSpPr/>
          <p:nvPr/>
        </p:nvGrpSpPr>
        <p:grpSpPr>
          <a:xfrm rot="0">
            <a:off x="10285734" y="6501453"/>
            <a:ext cx="6778378" cy="1593400"/>
            <a:chOff x="0" y="0"/>
            <a:chExt cx="1785252" cy="419661"/>
          </a:xfrm>
        </p:grpSpPr>
        <p:sp>
          <p:nvSpPr>
            <p:cNvPr name="Freeform 16" id="16"/>
            <p:cNvSpPr/>
            <p:nvPr/>
          </p:nvSpPr>
          <p:spPr>
            <a:xfrm flipH="false" flipV="false" rot="0">
              <a:off x="0" y="0"/>
              <a:ext cx="1785252" cy="419661"/>
            </a:xfrm>
            <a:custGeom>
              <a:avLst/>
              <a:gdLst/>
              <a:ahLst/>
              <a:cxnLst/>
              <a:rect r="r" b="b" t="t" l="l"/>
              <a:pathLst>
                <a:path h="419661" w="1785252">
                  <a:moveTo>
                    <a:pt x="58250" y="0"/>
                  </a:moveTo>
                  <a:lnTo>
                    <a:pt x="1727002" y="0"/>
                  </a:lnTo>
                  <a:cubicBezTo>
                    <a:pt x="1742451" y="0"/>
                    <a:pt x="1757267" y="6137"/>
                    <a:pt x="1768191" y="17061"/>
                  </a:cubicBezTo>
                  <a:cubicBezTo>
                    <a:pt x="1779115" y="27985"/>
                    <a:pt x="1785252" y="42801"/>
                    <a:pt x="1785252" y="58250"/>
                  </a:cubicBezTo>
                  <a:lnTo>
                    <a:pt x="1785252" y="361411"/>
                  </a:lnTo>
                  <a:cubicBezTo>
                    <a:pt x="1785252" y="393582"/>
                    <a:pt x="1759172" y="419661"/>
                    <a:pt x="1727002" y="419661"/>
                  </a:cubicBezTo>
                  <a:lnTo>
                    <a:pt x="58250" y="419661"/>
                  </a:lnTo>
                  <a:cubicBezTo>
                    <a:pt x="26079" y="419661"/>
                    <a:pt x="0" y="393582"/>
                    <a:pt x="0" y="361411"/>
                  </a:cubicBezTo>
                  <a:lnTo>
                    <a:pt x="0" y="58250"/>
                  </a:lnTo>
                  <a:cubicBezTo>
                    <a:pt x="0" y="26079"/>
                    <a:pt x="26079" y="0"/>
                    <a:pt x="58250" y="0"/>
                  </a:cubicBezTo>
                  <a:close/>
                </a:path>
              </a:pathLst>
            </a:custGeom>
            <a:solidFill>
              <a:srgbClr val="FF7412"/>
            </a:solidFill>
          </p:spPr>
        </p:sp>
        <p:sp>
          <p:nvSpPr>
            <p:cNvPr name="TextBox 17" id="17"/>
            <p:cNvSpPr txBox="true"/>
            <p:nvPr/>
          </p:nvSpPr>
          <p:spPr>
            <a:xfrm>
              <a:off x="0" y="-104775"/>
              <a:ext cx="1785252" cy="524436"/>
            </a:xfrm>
            <a:prstGeom prst="rect">
              <a:avLst/>
            </a:prstGeom>
          </p:spPr>
          <p:txBody>
            <a:bodyPr anchor="ctr" rtlCol="false" tIns="50800" lIns="50800" bIns="50800" rIns="50800"/>
            <a:lstStyle/>
            <a:p>
              <a:pPr algn="ctr">
                <a:lnSpc>
                  <a:spcPts val="3703"/>
                </a:lnSpc>
              </a:pPr>
            </a:p>
          </p:txBody>
        </p:sp>
      </p:grpSp>
      <p:grpSp>
        <p:nvGrpSpPr>
          <p:cNvPr name="Group 18" id="18"/>
          <p:cNvGrpSpPr/>
          <p:nvPr/>
        </p:nvGrpSpPr>
        <p:grpSpPr>
          <a:xfrm rot="0">
            <a:off x="969362" y="1918543"/>
            <a:ext cx="2623195" cy="2623185"/>
            <a:chOff x="0" y="0"/>
            <a:chExt cx="6350000" cy="6349975"/>
          </a:xfrm>
        </p:grpSpPr>
        <p:sp>
          <p:nvSpPr>
            <p:cNvPr name="Freeform 19" id="19"/>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35464" t="0" r="-35464" b="0"/>
              </a:stretch>
            </a:blipFill>
          </p:spPr>
        </p:sp>
      </p:grpSp>
      <p:grpSp>
        <p:nvGrpSpPr>
          <p:cNvPr name="Group 20" id="20"/>
          <p:cNvGrpSpPr/>
          <p:nvPr/>
        </p:nvGrpSpPr>
        <p:grpSpPr>
          <a:xfrm rot="0">
            <a:off x="1028700" y="5986560"/>
            <a:ext cx="2623195" cy="2623185"/>
            <a:chOff x="0" y="0"/>
            <a:chExt cx="6350000" cy="6349975"/>
          </a:xfrm>
        </p:grpSpPr>
        <p:sp>
          <p:nvSpPr>
            <p:cNvPr name="Freeform 21" id="21"/>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25136" t="0" r="-25136" b="0"/>
              </a:stretch>
            </a:blipFill>
          </p:spPr>
        </p:sp>
      </p:grpSp>
      <p:grpSp>
        <p:nvGrpSpPr>
          <p:cNvPr name="Group 22" id="22"/>
          <p:cNvGrpSpPr/>
          <p:nvPr/>
        </p:nvGrpSpPr>
        <p:grpSpPr>
          <a:xfrm rot="0">
            <a:off x="8974136" y="1918543"/>
            <a:ext cx="2623195" cy="2623185"/>
            <a:chOff x="0" y="0"/>
            <a:chExt cx="6350000" cy="6349975"/>
          </a:xfrm>
        </p:grpSpPr>
        <p:sp>
          <p:nvSpPr>
            <p:cNvPr name="Freeform 23" id="23"/>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27071" t="0" r="-27071" b="0"/>
              </a:stretch>
            </a:blipFill>
          </p:spPr>
        </p:sp>
      </p:grpSp>
      <p:grpSp>
        <p:nvGrpSpPr>
          <p:cNvPr name="Group 24" id="24"/>
          <p:cNvGrpSpPr/>
          <p:nvPr/>
        </p:nvGrpSpPr>
        <p:grpSpPr>
          <a:xfrm rot="0">
            <a:off x="8974136" y="5986561"/>
            <a:ext cx="2623195" cy="2623185"/>
            <a:chOff x="0" y="0"/>
            <a:chExt cx="6350000" cy="6349975"/>
          </a:xfrm>
        </p:grpSpPr>
        <p:sp>
          <p:nvSpPr>
            <p:cNvPr name="Freeform 25" id="25"/>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0" t="0" r="0" b="0"/>
              </a:stretch>
            </a:blipFill>
          </p:spPr>
        </p:sp>
      </p:grpSp>
      <p:sp>
        <p:nvSpPr>
          <p:cNvPr name="TextBox 26" id="26"/>
          <p:cNvSpPr txBox="true"/>
          <p:nvPr/>
        </p:nvSpPr>
        <p:spPr>
          <a:xfrm rot="0">
            <a:off x="1028700" y="125094"/>
            <a:ext cx="3876909" cy="903606"/>
          </a:xfrm>
          <a:prstGeom prst="rect">
            <a:avLst/>
          </a:prstGeom>
        </p:spPr>
        <p:txBody>
          <a:bodyPr anchor="t" rtlCol="false" tIns="0" lIns="0" bIns="0" rIns="0">
            <a:spAutoFit/>
          </a:bodyPr>
          <a:lstStyle/>
          <a:p>
            <a:pPr algn="ctr">
              <a:lnSpc>
                <a:spcPts val="7419"/>
              </a:lnSpc>
              <a:spcBef>
                <a:spcPct val="0"/>
              </a:spcBef>
            </a:pPr>
            <a:r>
              <a:rPr lang="en-US" sz="5299">
                <a:solidFill>
                  <a:srgbClr val="FF7412"/>
                </a:solidFill>
                <a:latin typeface="Alegreya Bold"/>
              </a:rPr>
              <a:t>Key Features</a:t>
            </a:r>
          </a:p>
        </p:txBody>
      </p:sp>
      <p:sp>
        <p:nvSpPr>
          <p:cNvPr name="TextBox 27" id="27"/>
          <p:cNvSpPr txBox="true"/>
          <p:nvPr/>
        </p:nvSpPr>
        <p:spPr>
          <a:xfrm rot="0">
            <a:off x="4534103" y="2819031"/>
            <a:ext cx="2575560" cy="688848"/>
          </a:xfrm>
          <a:prstGeom prst="rect">
            <a:avLst/>
          </a:prstGeom>
        </p:spPr>
        <p:txBody>
          <a:bodyPr anchor="t" rtlCol="false" tIns="0" lIns="0" bIns="0" rIns="0">
            <a:spAutoFit/>
          </a:bodyPr>
          <a:lstStyle/>
          <a:p>
            <a:pPr algn="ctr">
              <a:lnSpc>
                <a:spcPts val="5796"/>
              </a:lnSpc>
              <a:spcBef>
                <a:spcPct val="0"/>
              </a:spcBef>
            </a:pPr>
            <a:r>
              <a:rPr lang="en-US" sz="3600">
                <a:solidFill>
                  <a:srgbClr val="301802"/>
                </a:solidFill>
                <a:latin typeface="Lato 1 Bold"/>
              </a:rPr>
              <a:t>Authenticity</a:t>
            </a:r>
          </a:p>
        </p:txBody>
      </p:sp>
      <p:sp>
        <p:nvSpPr>
          <p:cNvPr name="TextBox 28" id="28"/>
          <p:cNvSpPr txBox="true"/>
          <p:nvPr/>
        </p:nvSpPr>
        <p:spPr>
          <a:xfrm rot="0">
            <a:off x="12010778" y="2809506"/>
            <a:ext cx="4046220" cy="698193"/>
          </a:xfrm>
          <a:prstGeom prst="rect">
            <a:avLst/>
          </a:prstGeom>
        </p:spPr>
        <p:txBody>
          <a:bodyPr anchor="t" rtlCol="false" tIns="0" lIns="0" bIns="0" rIns="0">
            <a:spAutoFit/>
          </a:bodyPr>
          <a:lstStyle/>
          <a:p>
            <a:pPr algn="ctr">
              <a:lnSpc>
                <a:spcPts val="5801"/>
              </a:lnSpc>
              <a:spcBef>
                <a:spcPct val="0"/>
              </a:spcBef>
            </a:pPr>
            <a:r>
              <a:rPr lang="en-US" sz="3603">
                <a:solidFill>
                  <a:srgbClr val="301802"/>
                </a:solidFill>
                <a:latin typeface="Lato 1 Bold"/>
              </a:rPr>
              <a:t>Culinary Innovation</a:t>
            </a:r>
          </a:p>
        </p:txBody>
      </p:sp>
      <p:sp>
        <p:nvSpPr>
          <p:cNvPr name="TextBox 29" id="29"/>
          <p:cNvSpPr txBox="true"/>
          <p:nvPr/>
        </p:nvSpPr>
        <p:spPr>
          <a:xfrm rot="0">
            <a:off x="4103573" y="6882291"/>
            <a:ext cx="3436620" cy="688848"/>
          </a:xfrm>
          <a:prstGeom prst="rect">
            <a:avLst/>
          </a:prstGeom>
        </p:spPr>
        <p:txBody>
          <a:bodyPr anchor="t" rtlCol="false" tIns="0" lIns="0" bIns="0" rIns="0">
            <a:spAutoFit/>
          </a:bodyPr>
          <a:lstStyle/>
          <a:p>
            <a:pPr algn="ctr">
              <a:lnSpc>
                <a:spcPts val="5796"/>
              </a:lnSpc>
              <a:spcBef>
                <a:spcPct val="0"/>
              </a:spcBef>
            </a:pPr>
            <a:r>
              <a:rPr lang="en-US" sz="3600">
                <a:solidFill>
                  <a:srgbClr val="301802"/>
                </a:solidFill>
                <a:latin typeface="Lato 1 Bold"/>
              </a:rPr>
              <a:t>Warm Ambiance</a:t>
            </a:r>
          </a:p>
        </p:txBody>
      </p:sp>
      <p:sp>
        <p:nvSpPr>
          <p:cNvPr name="TextBox 30" id="30"/>
          <p:cNvSpPr txBox="true"/>
          <p:nvPr/>
        </p:nvSpPr>
        <p:spPr>
          <a:xfrm rot="0">
            <a:off x="11691748" y="6882292"/>
            <a:ext cx="5067300" cy="688848"/>
          </a:xfrm>
          <a:prstGeom prst="rect">
            <a:avLst/>
          </a:prstGeom>
        </p:spPr>
        <p:txBody>
          <a:bodyPr anchor="t" rtlCol="false" tIns="0" lIns="0" bIns="0" rIns="0">
            <a:spAutoFit/>
          </a:bodyPr>
          <a:lstStyle/>
          <a:p>
            <a:pPr algn="ctr">
              <a:lnSpc>
                <a:spcPts val="5795"/>
              </a:lnSpc>
              <a:spcBef>
                <a:spcPct val="0"/>
              </a:spcBef>
            </a:pPr>
            <a:r>
              <a:rPr lang="en-US" sz="3599">
                <a:solidFill>
                  <a:srgbClr val="301802"/>
                </a:solidFill>
                <a:latin typeface="Lato 1 Bold"/>
              </a:rPr>
              <a:t>Community Engagement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500783" cy="10287000"/>
            <a:chOff x="0" y="0"/>
            <a:chExt cx="131893" cy="2709333"/>
          </a:xfrm>
        </p:grpSpPr>
        <p:sp>
          <p:nvSpPr>
            <p:cNvPr name="Freeform 3" id="3"/>
            <p:cNvSpPr/>
            <p:nvPr/>
          </p:nvSpPr>
          <p:spPr>
            <a:xfrm flipH="false" flipV="false" rot="0">
              <a:off x="0" y="0"/>
              <a:ext cx="131893" cy="2709333"/>
            </a:xfrm>
            <a:custGeom>
              <a:avLst/>
              <a:gdLst/>
              <a:ahLst/>
              <a:cxnLst/>
              <a:rect r="r" b="b" t="t" l="l"/>
              <a:pathLst>
                <a:path h="2709333" w="131893">
                  <a:moveTo>
                    <a:pt x="0" y="0"/>
                  </a:moveTo>
                  <a:lnTo>
                    <a:pt x="131893" y="0"/>
                  </a:lnTo>
                  <a:lnTo>
                    <a:pt x="131893" y="2709333"/>
                  </a:lnTo>
                  <a:lnTo>
                    <a:pt x="0" y="2709333"/>
                  </a:lnTo>
                  <a:close/>
                </a:path>
              </a:pathLst>
            </a:custGeom>
            <a:solidFill>
              <a:srgbClr val="FF7412"/>
            </a:solidFill>
          </p:spPr>
        </p:sp>
        <p:sp>
          <p:nvSpPr>
            <p:cNvPr name="TextBox 4" id="4"/>
            <p:cNvSpPr txBox="true"/>
            <p:nvPr/>
          </p:nvSpPr>
          <p:spPr>
            <a:xfrm>
              <a:off x="0" y="-57150"/>
              <a:ext cx="131893" cy="2766483"/>
            </a:xfrm>
            <a:prstGeom prst="rect">
              <a:avLst/>
            </a:prstGeom>
          </p:spPr>
          <p:txBody>
            <a:bodyPr anchor="ctr" rtlCol="false" tIns="50800" lIns="50800" bIns="50800" rIns="50800"/>
            <a:lstStyle/>
            <a:p>
              <a:pPr algn="ctr">
                <a:lnSpc>
                  <a:spcPts val="3220"/>
                </a:lnSpc>
              </a:pPr>
            </a:p>
          </p:txBody>
        </p:sp>
      </p:grpSp>
      <p:sp>
        <p:nvSpPr>
          <p:cNvPr name="Freeform 5" id="5"/>
          <p:cNvSpPr/>
          <p:nvPr/>
        </p:nvSpPr>
        <p:spPr>
          <a:xfrm flipH="false" flipV="false" rot="0">
            <a:off x="1028700" y="1140128"/>
            <a:ext cx="16749828" cy="8006744"/>
          </a:xfrm>
          <a:custGeom>
            <a:avLst/>
            <a:gdLst/>
            <a:ahLst/>
            <a:cxnLst/>
            <a:rect r="r" b="b" t="t" l="l"/>
            <a:pathLst>
              <a:path h="8006744" w="16749828">
                <a:moveTo>
                  <a:pt x="0" y="0"/>
                </a:moveTo>
                <a:lnTo>
                  <a:pt x="16749828" y="0"/>
                </a:lnTo>
                <a:lnTo>
                  <a:pt x="16749828" y="8006744"/>
                </a:lnTo>
                <a:lnTo>
                  <a:pt x="0" y="8006744"/>
                </a:lnTo>
                <a:lnTo>
                  <a:pt x="0" y="0"/>
                </a:lnTo>
                <a:close/>
              </a:path>
            </a:pathLst>
          </a:custGeom>
          <a:blipFill>
            <a:blip r:embed="rId2">
              <a:alphaModFix amt="29000"/>
            </a:blip>
            <a:stretch>
              <a:fillRect l="0" t="-27305" r="0" b="-12071"/>
            </a:stretch>
          </a:blipFill>
        </p:spPr>
      </p:sp>
      <p:sp>
        <p:nvSpPr>
          <p:cNvPr name="TextBox 6" id="6"/>
          <p:cNvSpPr txBox="true"/>
          <p:nvPr/>
        </p:nvSpPr>
        <p:spPr>
          <a:xfrm rot="0">
            <a:off x="1028700" y="125094"/>
            <a:ext cx="9776544" cy="903606"/>
          </a:xfrm>
          <a:prstGeom prst="rect">
            <a:avLst/>
          </a:prstGeom>
        </p:spPr>
        <p:txBody>
          <a:bodyPr anchor="t" rtlCol="false" tIns="0" lIns="0" bIns="0" rIns="0">
            <a:spAutoFit/>
          </a:bodyPr>
          <a:lstStyle/>
          <a:p>
            <a:pPr algn="ctr">
              <a:lnSpc>
                <a:spcPts val="7419"/>
              </a:lnSpc>
              <a:spcBef>
                <a:spcPct val="0"/>
              </a:spcBef>
            </a:pPr>
            <a:r>
              <a:rPr lang="en-US" sz="5299">
                <a:solidFill>
                  <a:srgbClr val="FF7412"/>
                </a:solidFill>
                <a:latin typeface="Alegreya Bold"/>
              </a:rPr>
              <a:t>Company Ownership/Legal Entity</a:t>
            </a:r>
          </a:p>
        </p:txBody>
      </p:sp>
      <p:grpSp>
        <p:nvGrpSpPr>
          <p:cNvPr name="Group 7" id="7"/>
          <p:cNvGrpSpPr/>
          <p:nvPr/>
        </p:nvGrpSpPr>
        <p:grpSpPr>
          <a:xfrm rot="5400000">
            <a:off x="695099" y="2701271"/>
            <a:ext cx="6093885" cy="4884458"/>
            <a:chOff x="0" y="0"/>
            <a:chExt cx="1604974" cy="1286442"/>
          </a:xfrm>
        </p:grpSpPr>
        <p:sp>
          <p:nvSpPr>
            <p:cNvPr name="Freeform 8" id="8"/>
            <p:cNvSpPr/>
            <p:nvPr/>
          </p:nvSpPr>
          <p:spPr>
            <a:xfrm flipH="false" flipV="false" rot="0">
              <a:off x="0" y="0"/>
              <a:ext cx="1604974" cy="1286442"/>
            </a:xfrm>
            <a:custGeom>
              <a:avLst/>
              <a:gdLst/>
              <a:ahLst/>
              <a:cxnLst/>
              <a:rect r="r" b="b" t="t" l="l"/>
              <a:pathLst>
                <a:path h="1286442" w="1604974">
                  <a:moveTo>
                    <a:pt x="64792" y="0"/>
                  </a:moveTo>
                  <a:lnTo>
                    <a:pt x="1540181" y="0"/>
                  </a:lnTo>
                  <a:cubicBezTo>
                    <a:pt x="1557366" y="0"/>
                    <a:pt x="1573846" y="6826"/>
                    <a:pt x="1585997" y="18977"/>
                  </a:cubicBezTo>
                  <a:cubicBezTo>
                    <a:pt x="1598148" y="31128"/>
                    <a:pt x="1604974" y="47608"/>
                    <a:pt x="1604974" y="64792"/>
                  </a:cubicBezTo>
                  <a:lnTo>
                    <a:pt x="1604974" y="1221649"/>
                  </a:lnTo>
                  <a:cubicBezTo>
                    <a:pt x="1604974" y="1238833"/>
                    <a:pt x="1598148" y="1255313"/>
                    <a:pt x="1585997" y="1267464"/>
                  </a:cubicBezTo>
                  <a:cubicBezTo>
                    <a:pt x="1573846" y="1279615"/>
                    <a:pt x="1557366" y="1286442"/>
                    <a:pt x="1540181" y="1286442"/>
                  </a:cubicBezTo>
                  <a:lnTo>
                    <a:pt x="64792" y="1286442"/>
                  </a:lnTo>
                  <a:cubicBezTo>
                    <a:pt x="47608" y="1286442"/>
                    <a:pt x="31128" y="1279615"/>
                    <a:pt x="18977" y="1267464"/>
                  </a:cubicBezTo>
                  <a:cubicBezTo>
                    <a:pt x="6826" y="1255313"/>
                    <a:pt x="0" y="1238833"/>
                    <a:pt x="0" y="1221649"/>
                  </a:cubicBezTo>
                  <a:lnTo>
                    <a:pt x="0" y="64792"/>
                  </a:lnTo>
                  <a:cubicBezTo>
                    <a:pt x="0" y="47608"/>
                    <a:pt x="6826" y="31128"/>
                    <a:pt x="18977" y="18977"/>
                  </a:cubicBezTo>
                  <a:cubicBezTo>
                    <a:pt x="31128" y="6826"/>
                    <a:pt x="47608" y="0"/>
                    <a:pt x="64792" y="0"/>
                  </a:cubicBezTo>
                  <a:close/>
                </a:path>
              </a:pathLst>
            </a:custGeom>
            <a:solidFill>
              <a:srgbClr val="D5EBC8"/>
            </a:solidFill>
          </p:spPr>
        </p:sp>
        <p:sp>
          <p:nvSpPr>
            <p:cNvPr name="TextBox 9" id="9"/>
            <p:cNvSpPr txBox="true"/>
            <p:nvPr/>
          </p:nvSpPr>
          <p:spPr>
            <a:xfrm>
              <a:off x="0" y="-104775"/>
              <a:ext cx="1604974" cy="1391217"/>
            </a:xfrm>
            <a:prstGeom prst="rect">
              <a:avLst/>
            </a:prstGeom>
          </p:spPr>
          <p:txBody>
            <a:bodyPr anchor="ctr" rtlCol="false" tIns="50800" lIns="50800" bIns="50800" rIns="50800"/>
            <a:lstStyle/>
            <a:p>
              <a:pPr algn="ctr">
                <a:lnSpc>
                  <a:spcPts val="3703"/>
                </a:lnSpc>
              </a:pPr>
            </a:p>
          </p:txBody>
        </p:sp>
      </p:grpSp>
      <p:sp>
        <p:nvSpPr>
          <p:cNvPr name="TextBox 10" id="10"/>
          <p:cNvSpPr txBox="true"/>
          <p:nvPr/>
        </p:nvSpPr>
        <p:spPr>
          <a:xfrm rot="0">
            <a:off x="2183752" y="2457010"/>
            <a:ext cx="3116580" cy="688848"/>
          </a:xfrm>
          <a:prstGeom prst="rect">
            <a:avLst/>
          </a:prstGeom>
        </p:spPr>
        <p:txBody>
          <a:bodyPr anchor="t" rtlCol="false" tIns="0" lIns="0" bIns="0" rIns="0">
            <a:spAutoFit/>
          </a:bodyPr>
          <a:lstStyle/>
          <a:p>
            <a:pPr algn="ctr">
              <a:lnSpc>
                <a:spcPts val="5795"/>
              </a:lnSpc>
              <a:spcBef>
                <a:spcPct val="0"/>
              </a:spcBef>
            </a:pPr>
            <a:r>
              <a:rPr lang="en-US" sz="3599">
                <a:solidFill>
                  <a:srgbClr val="000000"/>
                </a:solidFill>
                <a:latin typeface="Lato 1 Bold"/>
              </a:rPr>
              <a:t>Legal Structure</a:t>
            </a:r>
          </a:p>
        </p:txBody>
      </p:sp>
      <p:grpSp>
        <p:nvGrpSpPr>
          <p:cNvPr name="Group 11" id="11"/>
          <p:cNvGrpSpPr/>
          <p:nvPr/>
        </p:nvGrpSpPr>
        <p:grpSpPr>
          <a:xfrm rot="5400000">
            <a:off x="6378587" y="2701271"/>
            <a:ext cx="6093885" cy="4884458"/>
            <a:chOff x="0" y="0"/>
            <a:chExt cx="1604974" cy="1286442"/>
          </a:xfrm>
        </p:grpSpPr>
        <p:sp>
          <p:nvSpPr>
            <p:cNvPr name="Freeform 12" id="12"/>
            <p:cNvSpPr/>
            <p:nvPr/>
          </p:nvSpPr>
          <p:spPr>
            <a:xfrm flipH="false" flipV="false" rot="0">
              <a:off x="0" y="0"/>
              <a:ext cx="1604974" cy="1286442"/>
            </a:xfrm>
            <a:custGeom>
              <a:avLst/>
              <a:gdLst/>
              <a:ahLst/>
              <a:cxnLst/>
              <a:rect r="r" b="b" t="t" l="l"/>
              <a:pathLst>
                <a:path h="1286442" w="1604974">
                  <a:moveTo>
                    <a:pt x="64792" y="0"/>
                  </a:moveTo>
                  <a:lnTo>
                    <a:pt x="1540181" y="0"/>
                  </a:lnTo>
                  <a:cubicBezTo>
                    <a:pt x="1557366" y="0"/>
                    <a:pt x="1573846" y="6826"/>
                    <a:pt x="1585997" y="18977"/>
                  </a:cubicBezTo>
                  <a:cubicBezTo>
                    <a:pt x="1598148" y="31128"/>
                    <a:pt x="1604974" y="47608"/>
                    <a:pt x="1604974" y="64792"/>
                  </a:cubicBezTo>
                  <a:lnTo>
                    <a:pt x="1604974" y="1221649"/>
                  </a:lnTo>
                  <a:cubicBezTo>
                    <a:pt x="1604974" y="1238833"/>
                    <a:pt x="1598148" y="1255313"/>
                    <a:pt x="1585997" y="1267464"/>
                  </a:cubicBezTo>
                  <a:cubicBezTo>
                    <a:pt x="1573846" y="1279615"/>
                    <a:pt x="1557366" y="1286442"/>
                    <a:pt x="1540181" y="1286442"/>
                  </a:cubicBezTo>
                  <a:lnTo>
                    <a:pt x="64792" y="1286442"/>
                  </a:lnTo>
                  <a:cubicBezTo>
                    <a:pt x="47608" y="1286442"/>
                    <a:pt x="31128" y="1279615"/>
                    <a:pt x="18977" y="1267464"/>
                  </a:cubicBezTo>
                  <a:cubicBezTo>
                    <a:pt x="6826" y="1255313"/>
                    <a:pt x="0" y="1238833"/>
                    <a:pt x="0" y="1221649"/>
                  </a:cubicBezTo>
                  <a:lnTo>
                    <a:pt x="0" y="64792"/>
                  </a:lnTo>
                  <a:cubicBezTo>
                    <a:pt x="0" y="47608"/>
                    <a:pt x="6826" y="31128"/>
                    <a:pt x="18977" y="18977"/>
                  </a:cubicBezTo>
                  <a:cubicBezTo>
                    <a:pt x="31128" y="6826"/>
                    <a:pt x="47608" y="0"/>
                    <a:pt x="64792" y="0"/>
                  </a:cubicBezTo>
                  <a:close/>
                </a:path>
              </a:pathLst>
            </a:custGeom>
            <a:solidFill>
              <a:srgbClr val="D5EBC8"/>
            </a:solidFill>
          </p:spPr>
        </p:sp>
        <p:sp>
          <p:nvSpPr>
            <p:cNvPr name="TextBox 13" id="13"/>
            <p:cNvSpPr txBox="true"/>
            <p:nvPr/>
          </p:nvSpPr>
          <p:spPr>
            <a:xfrm>
              <a:off x="0" y="-104775"/>
              <a:ext cx="1604974" cy="1391217"/>
            </a:xfrm>
            <a:prstGeom prst="rect">
              <a:avLst/>
            </a:prstGeom>
          </p:spPr>
          <p:txBody>
            <a:bodyPr anchor="ctr" rtlCol="false" tIns="50800" lIns="50800" bIns="50800" rIns="50800"/>
            <a:lstStyle/>
            <a:p>
              <a:pPr algn="ctr">
                <a:lnSpc>
                  <a:spcPts val="3703"/>
                </a:lnSpc>
              </a:pPr>
            </a:p>
          </p:txBody>
        </p:sp>
      </p:grpSp>
      <p:sp>
        <p:nvSpPr>
          <p:cNvPr name="TextBox 14" id="14"/>
          <p:cNvSpPr txBox="true"/>
          <p:nvPr/>
        </p:nvSpPr>
        <p:spPr>
          <a:xfrm rot="0">
            <a:off x="7959215" y="2457011"/>
            <a:ext cx="2933700" cy="688848"/>
          </a:xfrm>
          <a:prstGeom prst="rect">
            <a:avLst/>
          </a:prstGeom>
        </p:spPr>
        <p:txBody>
          <a:bodyPr anchor="t" rtlCol="false" tIns="0" lIns="0" bIns="0" rIns="0">
            <a:spAutoFit/>
          </a:bodyPr>
          <a:lstStyle/>
          <a:p>
            <a:pPr algn="ctr">
              <a:lnSpc>
                <a:spcPts val="5796"/>
              </a:lnSpc>
              <a:spcBef>
                <a:spcPct val="0"/>
              </a:spcBef>
            </a:pPr>
            <a:r>
              <a:rPr lang="en-US" sz="3600">
                <a:solidFill>
                  <a:srgbClr val="000000"/>
                </a:solidFill>
                <a:latin typeface="Lato 1 Bold"/>
              </a:rPr>
              <a:t>Business Type</a:t>
            </a:r>
          </a:p>
        </p:txBody>
      </p:sp>
      <p:grpSp>
        <p:nvGrpSpPr>
          <p:cNvPr name="Group 15" id="15"/>
          <p:cNvGrpSpPr/>
          <p:nvPr/>
        </p:nvGrpSpPr>
        <p:grpSpPr>
          <a:xfrm rot="5400000">
            <a:off x="12063145" y="2701271"/>
            <a:ext cx="6093885" cy="4884458"/>
            <a:chOff x="0" y="0"/>
            <a:chExt cx="1604974" cy="1286442"/>
          </a:xfrm>
        </p:grpSpPr>
        <p:sp>
          <p:nvSpPr>
            <p:cNvPr name="Freeform 16" id="16"/>
            <p:cNvSpPr/>
            <p:nvPr/>
          </p:nvSpPr>
          <p:spPr>
            <a:xfrm flipH="false" flipV="false" rot="0">
              <a:off x="0" y="0"/>
              <a:ext cx="1604974" cy="1286442"/>
            </a:xfrm>
            <a:custGeom>
              <a:avLst/>
              <a:gdLst/>
              <a:ahLst/>
              <a:cxnLst/>
              <a:rect r="r" b="b" t="t" l="l"/>
              <a:pathLst>
                <a:path h="1286442" w="1604974">
                  <a:moveTo>
                    <a:pt x="64792" y="0"/>
                  </a:moveTo>
                  <a:lnTo>
                    <a:pt x="1540181" y="0"/>
                  </a:lnTo>
                  <a:cubicBezTo>
                    <a:pt x="1557366" y="0"/>
                    <a:pt x="1573846" y="6826"/>
                    <a:pt x="1585997" y="18977"/>
                  </a:cubicBezTo>
                  <a:cubicBezTo>
                    <a:pt x="1598148" y="31128"/>
                    <a:pt x="1604974" y="47608"/>
                    <a:pt x="1604974" y="64792"/>
                  </a:cubicBezTo>
                  <a:lnTo>
                    <a:pt x="1604974" y="1221649"/>
                  </a:lnTo>
                  <a:cubicBezTo>
                    <a:pt x="1604974" y="1238833"/>
                    <a:pt x="1598148" y="1255313"/>
                    <a:pt x="1585997" y="1267464"/>
                  </a:cubicBezTo>
                  <a:cubicBezTo>
                    <a:pt x="1573846" y="1279615"/>
                    <a:pt x="1557366" y="1286442"/>
                    <a:pt x="1540181" y="1286442"/>
                  </a:cubicBezTo>
                  <a:lnTo>
                    <a:pt x="64792" y="1286442"/>
                  </a:lnTo>
                  <a:cubicBezTo>
                    <a:pt x="47608" y="1286442"/>
                    <a:pt x="31128" y="1279615"/>
                    <a:pt x="18977" y="1267464"/>
                  </a:cubicBezTo>
                  <a:cubicBezTo>
                    <a:pt x="6826" y="1255313"/>
                    <a:pt x="0" y="1238833"/>
                    <a:pt x="0" y="1221649"/>
                  </a:cubicBezTo>
                  <a:lnTo>
                    <a:pt x="0" y="64792"/>
                  </a:lnTo>
                  <a:cubicBezTo>
                    <a:pt x="0" y="47608"/>
                    <a:pt x="6826" y="31128"/>
                    <a:pt x="18977" y="18977"/>
                  </a:cubicBezTo>
                  <a:cubicBezTo>
                    <a:pt x="31128" y="6826"/>
                    <a:pt x="47608" y="0"/>
                    <a:pt x="64792" y="0"/>
                  </a:cubicBezTo>
                  <a:close/>
                </a:path>
              </a:pathLst>
            </a:custGeom>
            <a:solidFill>
              <a:srgbClr val="D5EBC8"/>
            </a:solidFill>
          </p:spPr>
        </p:sp>
        <p:sp>
          <p:nvSpPr>
            <p:cNvPr name="TextBox 17" id="17"/>
            <p:cNvSpPr txBox="true"/>
            <p:nvPr/>
          </p:nvSpPr>
          <p:spPr>
            <a:xfrm>
              <a:off x="0" y="-104775"/>
              <a:ext cx="1604974" cy="1391217"/>
            </a:xfrm>
            <a:prstGeom prst="rect">
              <a:avLst/>
            </a:prstGeom>
          </p:spPr>
          <p:txBody>
            <a:bodyPr anchor="ctr" rtlCol="false" tIns="50800" lIns="50800" bIns="50800" rIns="50800"/>
            <a:lstStyle/>
            <a:p>
              <a:pPr algn="ctr">
                <a:lnSpc>
                  <a:spcPts val="3703"/>
                </a:lnSpc>
              </a:pPr>
            </a:p>
          </p:txBody>
        </p:sp>
      </p:grpSp>
      <p:sp>
        <p:nvSpPr>
          <p:cNvPr name="TextBox 18" id="18"/>
          <p:cNvSpPr txBox="true"/>
          <p:nvPr/>
        </p:nvSpPr>
        <p:spPr>
          <a:xfrm rot="0">
            <a:off x="12866745" y="2457010"/>
            <a:ext cx="4486685" cy="688848"/>
          </a:xfrm>
          <a:prstGeom prst="rect">
            <a:avLst/>
          </a:prstGeom>
        </p:spPr>
        <p:txBody>
          <a:bodyPr anchor="t" rtlCol="false" tIns="0" lIns="0" bIns="0" rIns="0">
            <a:spAutoFit/>
          </a:bodyPr>
          <a:lstStyle/>
          <a:p>
            <a:pPr algn="ctr">
              <a:lnSpc>
                <a:spcPts val="5796"/>
              </a:lnSpc>
              <a:spcBef>
                <a:spcPct val="0"/>
              </a:spcBef>
            </a:pPr>
            <a:r>
              <a:rPr lang="en-US" sz="3600">
                <a:solidFill>
                  <a:srgbClr val="000000"/>
                </a:solidFill>
                <a:latin typeface="Lato 2 Bold"/>
              </a:rPr>
              <a:t>Licenses and Permits</a:t>
            </a:r>
          </a:p>
        </p:txBody>
      </p:sp>
      <p:sp>
        <p:nvSpPr>
          <p:cNvPr name="TextBox 19" id="19"/>
          <p:cNvSpPr txBox="true"/>
          <p:nvPr/>
        </p:nvSpPr>
        <p:spPr>
          <a:xfrm rot="0">
            <a:off x="13019711" y="3677320"/>
            <a:ext cx="4180753" cy="3625215"/>
          </a:xfrm>
          <a:prstGeom prst="rect">
            <a:avLst/>
          </a:prstGeom>
        </p:spPr>
        <p:txBody>
          <a:bodyPr anchor="t" rtlCol="false" tIns="0" lIns="0" bIns="0" rIns="0">
            <a:spAutoFit/>
          </a:bodyPr>
          <a:lstStyle/>
          <a:p>
            <a:pPr algn="ctr">
              <a:lnSpc>
                <a:spcPts val="4830"/>
              </a:lnSpc>
              <a:spcBef>
                <a:spcPct val="0"/>
              </a:spcBef>
            </a:pPr>
            <a:r>
              <a:rPr lang="en-US" sz="3000">
                <a:solidFill>
                  <a:srgbClr val="000000"/>
                </a:solidFill>
                <a:latin typeface="Lato 1 Bold"/>
              </a:rPr>
              <a:t>Food Service License, Alcohol License, Business Operating License, Zoning Permits, Process for Acquiring Licenses and Permits.</a:t>
            </a:r>
          </a:p>
        </p:txBody>
      </p:sp>
      <p:sp>
        <p:nvSpPr>
          <p:cNvPr name="TextBox 20" id="20"/>
          <p:cNvSpPr txBox="true"/>
          <p:nvPr/>
        </p:nvSpPr>
        <p:spPr>
          <a:xfrm rot="0">
            <a:off x="7397302" y="3677320"/>
            <a:ext cx="4057527" cy="3625215"/>
          </a:xfrm>
          <a:prstGeom prst="rect">
            <a:avLst/>
          </a:prstGeom>
        </p:spPr>
        <p:txBody>
          <a:bodyPr anchor="t" rtlCol="false" tIns="0" lIns="0" bIns="0" rIns="0">
            <a:spAutoFit/>
          </a:bodyPr>
          <a:lstStyle/>
          <a:p>
            <a:pPr algn="ctr">
              <a:lnSpc>
                <a:spcPts val="4830"/>
              </a:lnSpc>
              <a:spcBef>
                <a:spcPct val="0"/>
              </a:spcBef>
            </a:pPr>
            <a:r>
              <a:rPr lang="en-US" sz="3000">
                <a:solidFill>
                  <a:srgbClr val="000000"/>
                </a:solidFill>
                <a:latin typeface="Lato 1 Bold"/>
              </a:rPr>
              <a:t>BIG BITE restaurant falls under the category of a service-oriented business, specifically in the restaurant and hospitality industry</a:t>
            </a:r>
          </a:p>
        </p:txBody>
      </p:sp>
      <p:sp>
        <p:nvSpPr>
          <p:cNvPr name="TextBox 21" id="21"/>
          <p:cNvSpPr txBox="true"/>
          <p:nvPr/>
        </p:nvSpPr>
        <p:spPr>
          <a:xfrm rot="0">
            <a:off x="1456755" y="3677320"/>
            <a:ext cx="4570574" cy="3015615"/>
          </a:xfrm>
          <a:prstGeom prst="rect">
            <a:avLst/>
          </a:prstGeom>
        </p:spPr>
        <p:txBody>
          <a:bodyPr anchor="t" rtlCol="false" tIns="0" lIns="0" bIns="0" rIns="0">
            <a:spAutoFit/>
          </a:bodyPr>
          <a:lstStyle/>
          <a:p>
            <a:pPr algn="ctr">
              <a:lnSpc>
                <a:spcPts val="4830"/>
              </a:lnSpc>
              <a:spcBef>
                <a:spcPct val="0"/>
              </a:spcBef>
            </a:pPr>
            <a:r>
              <a:rPr lang="en-US" sz="3000">
                <a:solidFill>
                  <a:srgbClr val="000000"/>
                </a:solidFill>
                <a:latin typeface="Lato 1 Bold"/>
              </a:rPr>
              <a:t>Our restaurant is presented as a new, independent business organized as a privately held corporation</a:t>
            </a:r>
          </a:p>
        </p:txBody>
      </p:sp>
      <p:grpSp>
        <p:nvGrpSpPr>
          <p:cNvPr name="Group 22" id="22"/>
          <p:cNvGrpSpPr/>
          <p:nvPr/>
        </p:nvGrpSpPr>
        <p:grpSpPr>
          <a:xfrm rot="5400000">
            <a:off x="3718124" y="1488482"/>
            <a:ext cx="47835" cy="3970039"/>
            <a:chOff x="0" y="0"/>
            <a:chExt cx="12599" cy="1045607"/>
          </a:xfrm>
        </p:grpSpPr>
        <p:sp>
          <p:nvSpPr>
            <p:cNvPr name="Freeform 23" id="23"/>
            <p:cNvSpPr/>
            <p:nvPr/>
          </p:nvSpPr>
          <p:spPr>
            <a:xfrm flipH="false" flipV="false" rot="0">
              <a:off x="0" y="0"/>
              <a:ext cx="12599" cy="1045607"/>
            </a:xfrm>
            <a:custGeom>
              <a:avLst/>
              <a:gdLst/>
              <a:ahLst/>
              <a:cxnLst/>
              <a:rect r="r" b="b" t="t" l="l"/>
              <a:pathLst>
                <a:path h="1045607" w="12599">
                  <a:moveTo>
                    <a:pt x="0" y="0"/>
                  </a:moveTo>
                  <a:lnTo>
                    <a:pt x="12599" y="0"/>
                  </a:lnTo>
                  <a:lnTo>
                    <a:pt x="12599" y="1045607"/>
                  </a:lnTo>
                  <a:lnTo>
                    <a:pt x="0" y="1045607"/>
                  </a:lnTo>
                  <a:close/>
                </a:path>
              </a:pathLst>
            </a:custGeom>
            <a:solidFill>
              <a:srgbClr val="FF7412"/>
            </a:solidFill>
          </p:spPr>
        </p:sp>
        <p:sp>
          <p:nvSpPr>
            <p:cNvPr name="TextBox 24" id="24"/>
            <p:cNvSpPr txBox="true"/>
            <p:nvPr/>
          </p:nvSpPr>
          <p:spPr>
            <a:xfrm>
              <a:off x="0" y="-57150"/>
              <a:ext cx="12599" cy="1102757"/>
            </a:xfrm>
            <a:prstGeom prst="rect">
              <a:avLst/>
            </a:prstGeom>
          </p:spPr>
          <p:txBody>
            <a:bodyPr anchor="ctr" rtlCol="false" tIns="50800" lIns="50800" bIns="50800" rIns="50800"/>
            <a:lstStyle/>
            <a:p>
              <a:pPr algn="ctr">
                <a:lnSpc>
                  <a:spcPts val="3220"/>
                </a:lnSpc>
              </a:pPr>
            </a:p>
          </p:txBody>
        </p:sp>
      </p:grpSp>
      <p:grpSp>
        <p:nvGrpSpPr>
          <p:cNvPr name="Group 25" id="25"/>
          <p:cNvGrpSpPr/>
          <p:nvPr/>
        </p:nvGrpSpPr>
        <p:grpSpPr>
          <a:xfrm rot="5400000">
            <a:off x="9445891" y="1488482"/>
            <a:ext cx="47835" cy="3970039"/>
            <a:chOff x="0" y="0"/>
            <a:chExt cx="12599" cy="1045607"/>
          </a:xfrm>
        </p:grpSpPr>
        <p:sp>
          <p:nvSpPr>
            <p:cNvPr name="Freeform 26" id="26"/>
            <p:cNvSpPr/>
            <p:nvPr/>
          </p:nvSpPr>
          <p:spPr>
            <a:xfrm flipH="false" flipV="false" rot="0">
              <a:off x="0" y="0"/>
              <a:ext cx="12599" cy="1045607"/>
            </a:xfrm>
            <a:custGeom>
              <a:avLst/>
              <a:gdLst/>
              <a:ahLst/>
              <a:cxnLst/>
              <a:rect r="r" b="b" t="t" l="l"/>
              <a:pathLst>
                <a:path h="1045607" w="12599">
                  <a:moveTo>
                    <a:pt x="0" y="0"/>
                  </a:moveTo>
                  <a:lnTo>
                    <a:pt x="12599" y="0"/>
                  </a:lnTo>
                  <a:lnTo>
                    <a:pt x="12599" y="1045607"/>
                  </a:lnTo>
                  <a:lnTo>
                    <a:pt x="0" y="1045607"/>
                  </a:lnTo>
                  <a:close/>
                </a:path>
              </a:pathLst>
            </a:custGeom>
            <a:solidFill>
              <a:srgbClr val="FF7412"/>
            </a:solidFill>
          </p:spPr>
        </p:sp>
        <p:sp>
          <p:nvSpPr>
            <p:cNvPr name="TextBox 27" id="27"/>
            <p:cNvSpPr txBox="true"/>
            <p:nvPr/>
          </p:nvSpPr>
          <p:spPr>
            <a:xfrm>
              <a:off x="0" y="-57150"/>
              <a:ext cx="12599" cy="1102757"/>
            </a:xfrm>
            <a:prstGeom prst="rect">
              <a:avLst/>
            </a:prstGeom>
          </p:spPr>
          <p:txBody>
            <a:bodyPr anchor="ctr" rtlCol="false" tIns="50800" lIns="50800" bIns="50800" rIns="50800"/>
            <a:lstStyle/>
            <a:p>
              <a:pPr algn="ctr">
                <a:lnSpc>
                  <a:spcPts val="3220"/>
                </a:lnSpc>
              </a:pPr>
            </a:p>
          </p:txBody>
        </p:sp>
      </p:grpSp>
      <p:grpSp>
        <p:nvGrpSpPr>
          <p:cNvPr name="Group 28" id="28"/>
          <p:cNvGrpSpPr/>
          <p:nvPr/>
        </p:nvGrpSpPr>
        <p:grpSpPr>
          <a:xfrm rot="5400000">
            <a:off x="15133786" y="1488482"/>
            <a:ext cx="47835" cy="3970039"/>
            <a:chOff x="0" y="0"/>
            <a:chExt cx="12599" cy="1045607"/>
          </a:xfrm>
        </p:grpSpPr>
        <p:sp>
          <p:nvSpPr>
            <p:cNvPr name="Freeform 29" id="29"/>
            <p:cNvSpPr/>
            <p:nvPr/>
          </p:nvSpPr>
          <p:spPr>
            <a:xfrm flipH="false" flipV="false" rot="0">
              <a:off x="0" y="0"/>
              <a:ext cx="12599" cy="1045607"/>
            </a:xfrm>
            <a:custGeom>
              <a:avLst/>
              <a:gdLst/>
              <a:ahLst/>
              <a:cxnLst/>
              <a:rect r="r" b="b" t="t" l="l"/>
              <a:pathLst>
                <a:path h="1045607" w="12599">
                  <a:moveTo>
                    <a:pt x="0" y="0"/>
                  </a:moveTo>
                  <a:lnTo>
                    <a:pt x="12599" y="0"/>
                  </a:lnTo>
                  <a:lnTo>
                    <a:pt x="12599" y="1045607"/>
                  </a:lnTo>
                  <a:lnTo>
                    <a:pt x="0" y="1045607"/>
                  </a:lnTo>
                  <a:close/>
                </a:path>
              </a:pathLst>
            </a:custGeom>
            <a:solidFill>
              <a:srgbClr val="FF7412"/>
            </a:solidFill>
          </p:spPr>
        </p:sp>
        <p:sp>
          <p:nvSpPr>
            <p:cNvPr name="TextBox 30" id="30"/>
            <p:cNvSpPr txBox="true"/>
            <p:nvPr/>
          </p:nvSpPr>
          <p:spPr>
            <a:xfrm>
              <a:off x="0" y="-57150"/>
              <a:ext cx="12599" cy="1102757"/>
            </a:xfrm>
            <a:prstGeom prst="rect">
              <a:avLst/>
            </a:prstGeom>
          </p:spPr>
          <p:txBody>
            <a:bodyPr anchor="ctr" rtlCol="false" tIns="50800" lIns="50800" bIns="50800" rIns="50800"/>
            <a:lstStyle/>
            <a:p>
              <a:pPr algn="ctr">
                <a:lnSpc>
                  <a:spcPts val="3220"/>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500783" cy="10287000"/>
            <a:chOff x="0" y="0"/>
            <a:chExt cx="131893" cy="2709333"/>
          </a:xfrm>
        </p:grpSpPr>
        <p:sp>
          <p:nvSpPr>
            <p:cNvPr name="Freeform 3" id="3"/>
            <p:cNvSpPr/>
            <p:nvPr/>
          </p:nvSpPr>
          <p:spPr>
            <a:xfrm flipH="false" flipV="false" rot="0">
              <a:off x="0" y="0"/>
              <a:ext cx="131893" cy="2709333"/>
            </a:xfrm>
            <a:custGeom>
              <a:avLst/>
              <a:gdLst/>
              <a:ahLst/>
              <a:cxnLst/>
              <a:rect r="r" b="b" t="t" l="l"/>
              <a:pathLst>
                <a:path h="2709333" w="131893">
                  <a:moveTo>
                    <a:pt x="0" y="0"/>
                  </a:moveTo>
                  <a:lnTo>
                    <a:pt x="131893" y="0"/>
                  </a:lnTo>
                  <a:lnTo>
                    <a:pt x="131893" y="2709333"/>
                  </a:lnTo>
                  <a:lnTo>
                    <a:pt x="0" y="2709333"/>
                  </a:lnTo>
                  <a:close/>
                </a:path>
              </a:pathLst>
            </a:custGeom>
            <a:solidFill>
              <a:srgbClr val="FF7412"/>
            </a:solidFill>
          </p:spPr>
        </p:sp>
        <p:sp>
          <p:nvSpPr>
            <p:cNvPr name="TextBox 4" id="4"/>
            <p:cNvSpPr txBox="true"/>
            <p:nvPr/>
          </p:nvSpPr>
          <p:spPr>
            <a:xfrm>
              <a:off x="0" y="-57150"/>
              <a:ext cx="131893" cy="2766483"/>
            </a:xfrm>
            <a:prstGeom prst="rect">
              <a:avLst/>
            </a:prstGeom>
          </p:spPr>
          <p:txBody>
            <a:bodyPr anchor="ctr" rtlCol="false" tIns="50800" lIns="50800" bIns="50800" rIns="50800"/>
            <a:lstStyle/>
            <a:p>
              <a:pPr algn="ctr">
                <a:lnSpc>
                  <a:spcPts val="3220"/>
                </a:lnSpc>
              </a:pPr>
            </a:p>
          </p:txBody>
        </p:sp>
      </p:grpSp>
      <p:sp>
        <p:nvSpPr>
          <p:cNvPr name="Freeform 5" id="5"/>
          <p:cNvSpPr/>
          <p:nvPr/>
        </p:nvSpPr>
        <p:spPr>
          <a:xfrm flipH="false" flipV="false" rot="0">
            <a:off x="1028700" y="1140128"/>
            <a:ext cx="16749828" cy="8006744"/>
          </a:xfrm>
          <a:custGeom>
            <a:avLst/>
            <a:gdLst/>
            <a:ahLst/>
            <a:cxnLst/>
            <a:rect r="r" b="b" t="t" l="l"/>
            <a:pathLst>
              <a:path h="8006744" w="16749828">
                <a:moveTo>
                  <a:pt x="0" y="0"/>
                </a:moveTo>
                <a:lnTo>
                  <a:pt x="16749828" y="0"/>
                </a:lnTo>
                <a:lnTo>
                  <a:pt x="16749828" y="8006744"/>
                </a:lnTo>
                <a:lnTo>
                  <a:pt x="0" y="8006744"/>
                </a:lnTo>
                <a:lnTo>
                  <a:pt x="0" y="0"/>
                </a:lnTo>
                <a:close/>
              </a:path>
            </a:pathLst>
          </a:custGeom>
          <a:blipFill>
            <a:blip r:embed="rId2">
              <a:alphaModFix amt="29000"/>
            </a:blip>
            <a:stretch>
              <a:fillRect l="0" t="-27305" r="0" b="-12071"/>
            </a:stretch>
          </a:blipFill>
        </p:spPr>
      </p:sp>
      <p:grpSp>
        <p:nvGrpSpPr>
          <p:cNvPr name="Group 6" id="6"/>
          <p:cNvGrpSpPr/>
          <p:nvPr/>
        </p:nvGrpSpPr>
        <p:grpSpPr>
          <a:xfrm rot="5400000">
            <a:off x="2276056" y="1406131"/>
            <a:ext cx="7199582" cy="7474739"/>
            <a:chOff x="0" y="0"/>
            <a:chExt cx="1896186" cy="1968655"/>
          </a:xfrm>
        </p:grpSpPr>
        <p:sp>
          <p:nvSpPr>
            <p:cNvPr name="Freeform 7" id="7"/>
            <p:cNvSpPr/>
            <p:nvPr/>
          </p:nvSpPr>
          <p:spPr>
            <a:xfrm flipH="false" flipV="false" rot="0">
              <a:off x="0" y="0"/>
              <a:ext cx="1896186" cy="1968655"/>
            </a:xfrm>
            <a:custGeom>
              <a:avLst/>
              <a:gdLst/>
              <a:ahLst/>
              <a:cxnLst/>
              <a:rect r="r" b="b" t="t" l="l"/>
              <a:pathLst>
                <a:path h="1968655" w="1896186">
                  <a:moveTo>
                    <a:pt x="54842" y="0"/>
                  </a:moveTo>
                  <a:lnTo>
                    <a:pt x="1841344" y="0"/>
                  </a:lnTo>
                  <a:cubicBezTo>
                    <a:pt x="1855889" y="0"/>
                    <a:pt x="1869839" y="5778"/>
                    <a:pt x="1880123" y="16063"/>
                  </a:cubicBezTo>
                  <a:cubicBezTo>
                    <a:pt x="1890408" y="26348"/>
                    <a:pt x="1896186" y="40297"/>
                    <a:pt x="1896186" y="54842"/>
                  </a:cubicBezTo>
                  <a:lnTo>
                    <a:pt x="1896186" y="1913814"/>
                  </a:lnTo>
                  <a:cubicBezTo>
                    <a:pt x="1896186" y="1944102"/>
                    <a:pt x="1871633" y="1968655"/>
                    <a:pt x="1841344" y="1968655"/>
                  </a:cubicBezTo>
                  <a:lnTo>
                    <a:pt x="54842" y="1968655"/>
                  </a:lnTo>
                  <a:cubicBezTo>
                    <a:pt x="24554" y="1968655"/>
                    <a:pt x="0" y="1944102"/>
                    <a:pt x="0" y="1913814"/>
                  </a:cubicBezTo>
                  <a:lnTo>
                    <a:pt x="0" y="54842"/>
                  </a:lnTo>
                  <a:cubicBezTo>
                    <a:pt x="0" y="40297"/>
                    <a:pt x="5778" y="26348"/>
                    <a:pt x="16063" y="16063"/>
                  </a:cubicBezTo>
                  <a:cubicBezTo>
                    <a:pt x="26348" y="5778"/>
                    <a:pt x="40297" y="0"/>
                    <a:pt x="54842" y="0"/>
                  </a:cubicBezTo>
                  <a:close/>
                </a:path>
              </a:pathLst>
            </a:custGeom>
            <a:solidFill>
              <a:srgbClr val="D5EBC8"/>
            </a:solidFill>
          </p:spPr>
        </p:sp>
        <p:sp>
          <p:nvSpPr>
            <p:cNvPr name="TextBox 8" id="8"/>
            <p:cNvSpPr txBox="true"/>
            <p:nvPr/>
          </p:nvSpPr>
          <p:spPr>
            <a:xfrm>
              <a:off x="0" y="-104775"/>
              <a:ext cx="1896186" cy="2073430"/>
            </a:xfrm>
            <a:prstGeom prst="rect">
              <a:avLst/>
            </a:prstGeom>
          </p:spPr>
          <p:txBody>
            <a:bodyPr anchor="ctr" rtlCol="false" tIns="50800" lIns="50800" bIns="50800" rIns="50800"/>
            <a:lstStyle/>
            <a:p>
              <a:pPr algn="ctr">
                <a:lnSpc>
                  <a:spcPts val="3703"/>
                </a:lnSpc>
              </a:pPr>
            </a:p>
          </p:txBody>
        </p:sp>
      </p:grpSp>
      <p:sp>
        <p:nvSpPr>
          <p:cNvPr name="Freeform 9" id="9"/>
          <p:cNvSpPr/>
          <p:nvPr/>
        </p:nvSpPr>
        <p:spPr>
          <a:xfrm flipH="false" flipV="false" rot="0">
            <a:off x="1170156" y="6920502"/>
            <a:ext cx="2233270" cy="2057400"/>
          </a:xfrm>
          <a:custGeom>
            <a:avLst/>
            <a:gdLst/>
            <a:ahLst/>
            <a:cxnLst/>
            <a:rect r="r" b="b" t="t" l="l"/>
            <a:pathLst>
              <a:path h="2057400" w="2233270">
                <a:moveTo>
                  <a:pt x="0" y="0"/>
                </a:moveTo>
                <a:lnTo>
                  <a:pt x="2233270" y="0"/>
                </a:lnTo>
                <a:lnTo>
                  <a:pt x="223327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10868025" y="5143500"/>
            <a:ext cx="6391275" cy="3834402"/>
            <a:chOff x="0" y="0"/>
            <a:chExt cx="1354795" cy="812800"/>
          </a:xfrm>
        </p:grpSpPr>
        <p:sp>
          <p:nvSpPr>
            <p:cNvPr name="Freeform 11" id="11"/>
            <p:cNvSpPr/>
            <p:nvPr/>
          </p:nvSpPr>
          <p:spPr>
            <a:xfrm flipH="false" flipV="false" rot="0">
              <a:off x="0" y="0"/>
              <a:ext cx="1354795" cy="812800"/>
            </a:xfrm>
            <a:custGeom>
              <a:avLst/>
              <a:gdLst/>
              <a:ahLst/>
              <a:cxnLst/>
              <a:rect r="r" b="b" t="t" l="l"/>
              <a:pathLst>
                <a:path h="812800" w="1354795">
                  <a:moveTo>
                    <a:pt x="0" y="0"/>
                  </a:moveTo>
                  <a:lnTo>
                    <a:pt x="1354795" y="0"/>
                  </a:lnTo>
                  <a:lnTo>
                    <a:pt x="1354795" y="812800"/>
                  </a:lnTo>
                  <a:lnTo>
                    <a:pt x="0" y="812800"/>
                  </a:lnTo>
                  <a:close/>
                </a:path>
              </a:pathLst>
            </a:custGeom>
            <a:blipFill>
              <a:blip r:embed="rId5"/>
              <a:stretch>
                <a:fillRect l="-1918" t="0" r="-1918" b="0"/>
              </a:stretch>
            </a:blipFill>
          </p:spPr>
        </p:sp>
      </p:grpSp>
      <p:grpSp>
        <p:nvGrpSpPr>
          <p:cNvPr name="Group 12" id="12"/>
          <p:cNvGrpSpPr/>
          <p:nvPr/>
        </p:nvGrpSpPr>
        <p:grpSpPr>
          <a:xfrm rot="0">
            <a:off x="10868025" y="1309098"/>
            <a:ext cx="6391275" cy="3834402"/>
            <a:chOff x="0" y="0"/>
            <a:chExt cx="1354795" cy="812800"/>
          </a:xfrm>
        </p:grpSpPr>
        <p:sp>
          <p:nvSpPr>
            <p:cNvPr name="Freeform 13" id="13"/>
            <p:cNvSpPr/>
            <p:nvPr/>
          </p:nvSpPr>
          <p:spPr>
            <a:xfrm flipH="false" flipV="false" rot="0">
              <a:off x="0" y="0"/>
              <a:ext cx="1354795" cy="812800"/>
            </a:xfrm>
            <a:custGeom>
              <a:avLst/>
              <a:gdLst/>
              <a:ahLst/>
              <a:cxnLst/>
              <a:rect r="r" b="b" t="t" l="l"/>
              <a:pathLst>
                <a:path h="812800" w="1354795">
                  <a:moveTo>
                    <a:pt x="0" y="0"/>
                  </a:moveTo>
                  <a:lnTo>
                    <a:pt x="1354795" y="0"/>
                  </a:lnTo>
                  <a:lnTo>
                    <a:pt x="1354795" y="812800"/>
                  </a:lnTo>
                  <a:lnTo>
                    <a:pt x="0" y="812800"/>
                  </a:lnTo>
                  <a:close/>
                </a:path>
              </a:pathLst>
            </a:custGeom>
            <a:blipFill>
              <a:blip r:embed="rId6"/>
              <a:stretch>
                <a:fillRect l="-9379" t="0" r="-9379" b="0"/>
              </a:stretch>
            </a:blipFill>
          </p:spPr>
        </p:sp>
      </p:grpSp>
      <p:sp>
        <p:nvSpPr>
          <p:cNvPr name="TextBox 14" id="14"/>
          <p:cNvSpPr txBox="true"/>
          <p:nvPr/>
        </p:nvSpPr>
        <p:spPr>
          <a:xfrm rot="0">
            <a:off x="1028700" y="125094"/>
            <a:ext cx="2844633" cy="903606"/>
          </a:xfrm>
          <a:prstGeom prst="rect">
            <a:avLst/>
          </a:prstGeom>
        </p:spPr>
        <p:txBody>
          <a:bodyPr anchor="t" rtlCol="false" tIns="0" lIns="0" bIns="0" rIns="0">
            <a:spAutoFit/>
          </a:bodyPr>
          <a:lstStyle/>
          <a:p>
            <a:pPr algn="ctr">
              <a:lnSpc>
                <a:spcPts val="7419"/>
              </a:lnSpc>
              <a:spcBef>
                <a:spcPct val="0"/>
              </a:spcBef>
            </a:pPr>
            <a:r>
              <a:rPr lang="en-US" sz="5299">
                <a:solidFill>
                  <a:srgbClr val="FF7412"/>
                </a:solidFill>
                <a:latin typeface="Alegreya Bold"/>
              </a:rPr>
              <a:t>Location</a:t>
            </a:r>
          </a:p>
        </p:txBody>
      </p:sp>
      <p:sp>
        <p:nvSpPr>
          <p:cNvPr name="TextBox 15" id="15"/>
          <p:cNvSpPr txBox="true"/>
          <p:nvPr/>
        </p:nvSpPr>
        <p:spPr>
          <a:xfrm rot="0">
            <a:off x="2692089" y="2659380"/>
            <a:ext cx="6367515" cy="4844415"/>
          </a:xfrm>
          <a:prstGeom prst="rect">
            <a:avLst/>
          </a:prstGeom>
        </p:spPr>
        <p:txBody>
          <a:bodyPr anchor="t" rtlCol="false" tIns="0" lIns="0" bIns="0" rIns="0">
            <a:spAutoFit/>
          </a:bodyPr>
          <a:lstStyle/>
          <a:p>
            <a:pPr algn="ctr">
              <a:lnSpc>
                <a:spcPts val="4830"/>
              </a:lnSpc>
              <a:spcBef>
                <a:spcPct val="0"/>
              </a:spcBef>
            </a:pPr>
            <a:r>
              <a:rPr lang="en-US" sz="3000">
                <a:solidFill>
                  <a:srgbClr val="000000"/>
                </a:solidFill>
                <a:latin typeface="Lato 1 Bold"/>
              </a:rPr>
              <a:t>Our restaurant is strategically located in Chanh Nghia, with high foot traffic and easy accessibility. The location offers ample parking facilities and is in close proximity to other popular dining and entertainment venues, attracting a diverse customer base.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DAF1_pW0qOU</dc:identifier>
  <dcterms:modified xsi:type="dcterms:W3CDTF">2011-08-01T06:04:30Z</dcterms:modified>
  <cp:revision>1</cp:revision>
  <dc:title>Orange Minimalist Restaurant Presentation Template</dc:title>
</cp:coreProperties>
</file>